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5603" r:id="rId1"/>
  </p:sldMasterIdLst>
  <p:notesMasterIdLst>
    <p:notesMasterId r:id="rId16"/>
  </p:notesMasterIdLst>
  <p:handoutMasterIdLst>
    <p:handoutMasterId r:id="rId17"/>
  </p:handoutMasterIdLst>
  <p:sldIdLst>
    <p:sldId id="496" r:id="rId2"/>
    <p:sldId id="494" r:id="rId3"/>
    <p:sldId id="502" r:id="rId4"/>
    <p:sldId id="520" r:id="rId5"/>
    <p:sldId id="517" r:id="rId6"/>
    <p:sldId id="524" r:id="rId7"/>
    <p:sldId id="511" r:id="rId8"/>
    <p:sldId id="518" r:id="rId9"/>
    <p:sldId id="505" r:id="rId10"/>
    <p:sldId id="523" r:id="rId11"/>
    <p:sldId id="516" r:id="rId12"/>
    <p:sldId id="508" r:id="rId13"/>
    <p:sldId id="509" r:id="rId14"/>
    <p:sldId id="515" r:id="rId15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900" b="1" kern="1200">
        <a:solidFill>
          <a:srgbClr val="000000"/>
        </a:solidFill>
        <a:latin typeface="Calibri" pitchFamily="34" charset="0"/>
        <a:ea typeface="+mn-ea"/>
        <a:cs typeface="Arial" charset="0"/>
      </a:defRPr>
    </a:lvl1pPr>
    <a:lvl2pPr marL="455613" indent="-77788" algn="l" rtl="0" eaLnBrk="0" fontAlgn="base" hangingPunct="0">
      <a:spcBef>
        <a:spcPct val="0"/>
      </a:spcBef>
      <a:spcAft>
        <a:spcPct val="0"/>
      </a:spcAft>
      <a:defRPr sz="900" b="1" kern="1200">
        <a:solidFill>
          <a:srgbClr val="000000"/>
        </a:solidFill>
        <a:latin typeface="Calibri" pitchFamily="34" charset="0"/>
        <a:ea typeface="+mn-ea"/>
        <a:cs typeface="Arial" charset="0"/>
      </a:defRPr>
    </a:lvl2pPr>
    <a:lvl3pPr marL="912813" indent="-157163" algn="l" rtl="0" eaLnBrk="0" fontAlgn="base" hangingPunct="0">
      <a:spcBef>
        <a:spcPct val="0"/>
      </a:spcBef>
      <a:spcAft>
        <a:spcPct val="0"/>
      </a:spcAft>
      <a:defRPr sz="900" b="1" kern="1200">
        <a:solidFill>
          <a:srgbClr val="000000"/>
        </a:solidFill>
        <a:latin typeface="Calibri" pitchFamily="34" charset="0"/>
        <a:ea typeface="+mn-ea"/>
        <a:cs typeface="Arial" charset="0"/>
      </a:defRPr>
    </a:lvl3pPr>
    <a:lvl4pPr marL="1370013" indent="-238125" algn="l" rtl="0" eaLnBrk="0" fontAlgn="base" hangingPunct="0">
      <a:spcBef>
        <a:spcPct val="0"/>
      </a:spcBef>
      <a:spcAft>
        <a:spcPct val="0"/>
      </a:spcAft>
      <a:defRPr sz="900" b="1" kern="1200">
        <a:solidFill>
          <a:srgbClr val="000000"/>
        </a:solidFill>
        <a:latin typeface="Calibri" pitchFamily="34" charset="0"/>
        <a:ea typeface="+mn-ea"/>
        <a:cs typeface="Arial" charset="0"/>
      </a:defRPr>
    </a:lvl4pPr>
    <a:lvl5pPr marL="1827213" indent="-315913" algn="l" rtl="0" eaLnBrk="0" fontAlgn="base" hangingPunct="0">
      <a:spcBef>
        <a:spcPct val="0"/>
      </a:spcBef>
      <a:spcAft>
        <a:spcPct val="0"/>
      </a:spcAft>
      <a:defRPr sz="900" b="1" kern="1200">
        <a:solidFill>
          <a:srgbClr val="000000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900" b="1" kern="1200">
        <a:solidFill>
          <a:srgbClr val="000000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900" b="1" kern="1200">
        <a:solidFill>
          <a:srgbClr val="000000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900" b="1" kern="1200">
        <a:solidFill>
          <a:srgbClr val="000000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900" b="1" kern="1200">
        <a:solidFill>
          <a:srgbClr val="000000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2E7"/>
    <a:srgbClr val="FFFFB3"/>
    <a:srgbClr val="698335"/>
    <a:srgbClr val="F8A968"/>
    <a:srgbClr val="A6DA60"/>
    <a:srgbClr val="FD1FED"/>
    <a:srgbClr val="C73A13"/>
    <a:srgbClr val="286D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76" autoAdjust="0"/>
    <p:restoredTop sz="92238" autoAdjust="0"/>
  </p:normalViewPr>
  <p:slideViewPr>
    <p:cSldViewPr>
      <p:cViewPr varScale="1">
        <p:scale>
          <a:sx n="78" d="100"/>
          <a:sy n="78" d="100"/>
        </p:scale>
        <p:origin x="-1056" y="-96"/>
      </p:cViewPr>
      <p:guideLst>
        <p:guide orient="horz" pos="2160"/>
        <p:guide pos="2786"/>
        <p:guide pos="3839"/>
        <p:guide pos="2091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C7497B-D8A0-4110-AD1F-5C4FF08F4D9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51F371-BCA0-4297-B41B-CAC8F2486A50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xfrm>
          <a:off x="517286" y="255774"/>
          <a:ext cx="3175378" cy="974603"/>
        </a:xfrm>
        <a:solidFill>
          <a:schemeClr val="accent3">
            <a:lumMod val="20000"/>
            <a:lumOff val="80000"/>
          </a:schemeClr>
        </a:solidFill>
        <a:ln w="28575">
          <a:solidFill>
            <a:schemeClr val="accent3">
              <a:lumMod val="75000"/>
            </a:schemeClr>
          </a:solidFill>
        </a:ln>
        <a:effectLst/>
      </dgm:spPr>
      <dgm:t>
        <a:bodyPr/>
        <a:lstStyle/>
        <a:p>
          <a:pPr>
            <a:lnSpc>
              <a:spcPts val="1400"/>
            </a:lnSpc>
            <a:spcAft>
              <a:spcPts val="0"/>
            </a:spcAft>
          </a:pPr>
          <a:r>
            <a:rPr lang="ru-RU" sz="1400" b="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Разработка комплекса мер по мотивации граждан к здоровому образу жизни</a:t>
          </a:r>
          <a:endParaRPr lang="ru-RU" sz="1400" b="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gm:t>
    </dgm:pt>
    <dgm:pt modelId="{8350C2AC-6CCC-48BE-A6B4-DBB0A8F9772D}" type="parTrans" cxnId="{2C0B6C75-59F8-4CF2-9A85-E1EF25BEABBD}">
      <dgm:prSet/>
      <dgm:spPr/>
      <dgm:t>
        <a:bodyPr/>
        <a:lstStyle/>
        <a:p>
          <a:endParaRPr lang="ru-RU"/>
        </a:p>
      </dgm:t>
    </dgm:pt>
    <dgm:pt modelId="{37C55F15-6334-4A3A-9479-29DB8A5BFF2F}" type="sibTrans" cxnId="{2C0B6C75-59F8-4CF2-9A85-E1EF25BEABBD}">
      <dgm:prSet/>
      <dgm:spPr>
        <a:xfrm>
          <a:off x="-4233865" y="3257"/>
          <a:ext cx="5072175" cy="3708863"/>
        </a:xfr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rgbClr val="B1C15F"/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6BAB3299-58AC-4384-B6E4-AB42A92F00A0}">
      <dgm:prSet phldrT="[Текст]" custT="1"/>
      <dgm:spPr>
        <a:xfrm>
          <a:off x="517286" y="2600764"/>
          <a:ext cx="3175378" cy="743075"/>
        </a:xfr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gm:spPr>
      <dgm:t>
        <a:bodyPr/>
        <a:lstStyle/>
        <a:p>
          <a:pPr>
            <a:lnSpc>
              <a:spcPts val="1400"/>
            </a:lnSpc>
          </a:pPr>
          <a:r>
            <a:rPr lang="ru-RU" sz="1400" b="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Охват диспансеризацией отдельных категорий взрослого населения</a:t>
          </a:r>
          <a:endParaRPr lang="ru-RU" sz="1400" b="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gm:t>
    </dgm:pt>
    <dgm:pt modelId="{05CBC3EC-4E2C-4BFF-9413-EF766044E708}" type="parTrans" cxnId="{84689222-351B-4862-8760-AF79040F5F1C}">
      <dgm:prSet/>
      <dgm:spPr/>
      <dgm:t>
        <a:bodyPr/>
        <a:lstStyle/>
        <a:p>
          <a:endParaRPr lang="ru-RU"/>
        </a:p>
      </dgm:t>
    </dgm:pt>
    <dgm:pt modelId="{BC65CBE0-97BA-4517-8E15-9BF12DC3DF46}" type="sibTrans" cxnId="{84689222-351B-4862-8760-AF79040F5F1C}">
      <dgm:prSet/>
      <dgm:spPr/>
      <dgm:t>
        <a:bodyPr/>
        <a:lstStyle/>
        <a:p>
          <a:endParaRPr lang="ru-RU"/>
        </a:p>
      </dgm:t>
    </dgm:pt>
    <dgm:pt modelId="{C0B2311B-2B5F-4F95-A6F1-5A2E216BE8D7}">
      <dgm:prSet phldrT="[Текст]" custT="1"/>
      <dgm:spPr>
        <a:xfrm>
          <a:off x="787394" y="1486151"/>
          <a:ext cx="2905270" cy="743075"/>
        </a:xfr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gm:spPr>
      <dgm:t>
        <a:bodyPr/>
        <a:lstStyle/>
        <a:p>
          <a:pPr>
            <a:lnSpc>
              <a:spcPts val="1400"/>
            </a:lnSpc>
          </a:pPr>
          <a:r>
            <a:rPr lang="ru-RU" sz="1400" b="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Создание центров общественного здоровья</a:t>
          </a:r>
          <a:endParaRPr lang="ru-RU" sz="1400" b="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gm:t>
    </dgm:pt>
    <dgm:pt modelId="{30B18BE1-80D7-4DA4-B367-321B4A44A272}" type="sibTrans" cxnId="{8456878E-D913-4AC0-B396-A17FF07D689C}">
      <dgm:prSet/>
      <dgm:spPr/>
      <dgm:t>
        <a:bodyPr/>
        <a:lstStyle/>
        <a:p>
          <a:endParaRPr lang="ru-RU"/>
        </a:p>
      </dgm:t>
    </dgm:pt>
    <dgm:pt modelId="{4D138D59-61D2-4FFC-B27B-2925841877D3}" type="parTrans" cxnId="{8456878E-D913-4AC0-B396-A17FF07D689C}">
      <dgm:prSet/>
      <dgm:spPr/>
      <dgm:t>
        <a:bodyPr/>
        <a:lstStyle/>
        <a:p>
          <a:endParaRPr lang="ru-RU"/>
        </a:p>
      </dgm:t>
    </dgm:pt>
    <dgm:pt modelId="{58DCCFFC-6B4D-47D2-AFEF-FDD07D304C68}">
      <dgm:prSet phldrT="[Текст]" custT="1"/>
      <dgm:spPr>
        <a:xfrm>
          <a:off x="517286" y="2600764"/>
          <a:ext cx="3175378" cy="743075"/>
        </a:xfr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gm:spPr>
      <dgm:t>
        <a:bodyPr/>
        <a:lstStyle/>
        <a:p>
          <a:pPr>
            <a:lnSpc>
              <a:spcPts val="1400"/>
            </a:lnSpc>
          </a:pPr>
          <a:r>
            <a:rPr lang="ru-RU" sz="1400" b="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Повышение доступности медицинской помощи для жителей сельской местности </a:t>
          </a:r>
          <a:endParaRPr lang="ru-RU" sz="1400" b="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gm:t>
    </dgm:pt>
    <dgm:pt modelId="{86D2A238-653D-49A4-ACDD-0CE5A483E947}" type="parTrans" cxnId="{5649F0F4-FFE7-482B-8F42-FF6BC94552B9}">
      <dgm:prSet/>
      <dgm:spPr/>
      <dgm:t>
        <a:bodyPr/>
        <a:lstStyle/>
        <a:p>
          <a:endParaRPr lang="ru-RU"/>
        </a:p>
      </dgm:t>
    </dgm:pt>
    <dgm:pt modelId="{6557CC39-46A0-44C1-8EBE-4AE97D6CF3BF}" type="sibTrans" cxnId="{5649F0F4-FFE7-482B-8F42-FF6BC94552B9}">
      <dgm:prSet/>
      <dgm:spPr/>
      <dgm:t>
        <a:bodyPr/>
        <a:lstStyle/>
        <a:p>
          <a:endParaRPr lang="ru-RU"/>
        </a:p>
      </dgm:t>
    </dgm:pt>
    <dgm:pt modelId="{01D7822F-4BD2-4833-AE9E-FF39DC27229F}" type="pres">
      <dgm:prSet presAssocID="{62C7497B-D8A0-4110-AD1F-5C4FF08F4D9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3199E2E-80DC-4A81-9238-3F34F7610597}" type="pres">
      <dgm:prSet presAssocID="{62C7497B-D8A0-4110-AD1F-5C4FF08F4D99}" presName="Name1" presStyleCnt="0"/>
      <dgm:spPr/>
    </dgm:pt>
    <dgm:pt modelId="{784B7A95-4503-4A99-8267-4CFF3806C707}" type="pres">
      <dgm:prSet presAssocID="{62C7497B-D8A0-4110-AD1F-5C4FF08F4D99}" presName="cycle" presStyleCnt="0"/>
      <dgm:spPr/>
    </dgm:pt>
    <dgm:pt modelId="{FD910A26-68EE-4653-90FB-FD5A1135C776}" type="pres">
      <dgm:prSet presAssocID="{62C7497B-D8A0-4110-AD1F-5C4FF08F4D99}" presName="srcNode" presStyleLbl="node1" presStyleIdx="0" presStyleCnt="4"/>
      <dgm:spPr/>
    </dgm:pt>
    <dgm:pt modelId="{8F9D8727-625A-4EF5-9CF5-7112BE503B9B}" type="pres">
      <dgm:prSet presAssocID="{62C7497B-D8A0-4110-AD1F-5C4FF08F4D99}" presName="conn" presStyleLbl="parChTrans1D2" presStyleIdx="0" presStyleCnt="1" custScaleX="84555" custScaleY="73698" custLinFactNeighborX="3983" custLinFactNeighborY="-3611"/>
      <dgm:spPr>
        <a:prstGeom prst="blockArc">
          <a:avLst>
            <a:gd name="adj1" fmla="val 18900000"/>
            <a:gd name="adj2" fmla="val 2700000"/>
            <a:gd name="adj3" fmla="val 432"/>
          </a:avLst>
        </a:prstGeom>
      </dgm:spPr>
      <dgm:t>
        <a:bodyPr/>
        <a:lstStyle/>
        <a:p>
          <a:endParaRPr lang="ru-RU"/>
        </a:p>
      </dgm:t>
    </dgm:pt>
    <dgm:pt modelId="{02B5262B-4163-4536-A7ED-4667F0B4245B}" type="pres">
      <dgm:prSet presAssocID="{62C7497B-D8A0-4110-AD1F-5C4FF08F4D99}" presName="extraNode" presStyleLbl="node1" presStyleIdx="0" presStyleCnt="4"/>
      <dgm:spPr/>
    </dgm:pt>
    <dgm:pt modelId="{3F01DCC3-A61C-401F-917C-0C2D0F31FB2C}" type="pres">
      <dgm:prSet presAssocID="{62C7497B-D8A0-4110-AD1F-5C4FF08F4D99}" presName="dstNode" presStyleLbl="node1" presStyleIdx="0" presStyleCnt="4"/>
      <dgm:spPr/>
    </dgm:pt>
    <dgm:pt modelId="{F5FFE970-0CED-4798-864E-ADE9C47FF9CD}" type="pres">
      <dgm:prSet presAssocID="{0A51F371-BCA0-4297-B41B-CAC8F2486A50}" presName="text_1" presStyleLbl="node1" presStyleIdx="0" presStyleCnt="4" custScaleX="98103" custScaleY="117383" custLinFactNeighborX="-522" custLinFactNeighborY="1924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BF3C3E16-67D8-4A1D-A04B-367D46B6E9B0}" type="pres">
      <dgm:prSet presAssocID="{0A51F371-BCA0-4297-B41B-CAC8F2486A50}" presName="accent_1" presStyleCnt="0"/>
      <dgm:spPr/>
    </dgm:pt>
    <dgm:pt modelId="{B57CE8CB-7A99-48A8-85CE-080CB6F012BB}" type="pres">
      <dgm:prSet presAssocID="{0A51F371-BCA0-4297-B41B-CAC8F2486A50}" presName="accentRepeatNode" presStyleLbl="solidFgAcc1" presStyleIdx="0" presStyleCnt="4" custScaleX="121115" custScaleY="112642" custLinFactNeighborX="3176" custLinFactNeighborY="13265"/>
      <dgm:spPr>
        <a:xfrm>
          <a:off x="52863" y="278653"/>
          <a:ext cx="928844" cy="928844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669900"/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0780DAC4-00CA-4C0D-BA4A-5AF93FBCB4A9}" type="pres">
      <dgm:prSet presAssocID="{C0B2311B-2B5F-4F95-A6F1-5A2E216BE8D7}" presName="text_2" presStyleLbl="node1" presStyleIdx="1" presStyleCnt="4" custScaleX="96744" custScaleY="119697" custLinFactNeighborX="208" custLinFactNeighborY="315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B5E57C4-D147-4222-9EAE-A88017C7BDA2}" type="pres">
      <dgm:prSet presAssocID="{C0B2311B-2B5F-4F95-A6F1-5A2E216BE8D7}" presName="accent_2" presStyleCnt="0"/>
      <dgm:spPr/>
    </dgm:pt>
    <dgm:pt modelId="{25960738-D3B5-48CA-A413-6A49F2B6EB24}" type="pres">
      <dgm:prSet presAssocID="{C0B2311B-2B5F-4F95-A6F1-5A2E216BE8D7}" presName="accentRepeatNode" presStyleLbl="solidFgAcc1" presStyleIdx="1" presStyleCnt="4" custScaleX="111085" custScaleY="113555" custLinFactNeighborX="2353" custLinFactNeighborY="337"/>
      <dgm:spPr>
        <a:xfrm>
          <a:off x="322971" y="1393266"/>
          <a:ext cx="928844" cy="928844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669900"/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1F9AAF34-292D-4572-9E4D-9FD1F6E59142}" type="pres">
      <dgm:prSet presAssocID="{6BAB3299-58AC-4384-B6E4-AB42A92F00A0}" presName="text_3" presStyleLbl="node1" presStyleIdx="2" presStyleCnt="4" custScaleX="95879" custScaleY="117517" custLinFactNeighborX="483" custLinFactNeighborY="-418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8CAA97C1-CCAE-4184-9A74-BDE6E5B5DAB5}" type="pres">
      <dgm:prSet presAssocID="{6BAB3299-58AC-4384-B6E4-AB42A92F00A0}" presName="accent_3" presStyleCnt="0"/>
      <dgm:spPr/>
    </dgm:pt>
    <dgm:pt modelId="{B18CBB39-C93F-4C80-9203-74683665D830}" type="pres">
      <dgm:prSet presAssocID="{6BAB3299-58AC-4384-B6E4-AB42A92F00A0}" presName="accentRepeatNode" presStyleLbl="solidFgAcc1" presStyleIdx="2" presStyleCnt="4" custScaleX="115794" custScaleY="117446"/>
      <dgm:spPr>
        <a:xfrm>
          <a:off x="52863" y="2507880"/>
          <a:ext cx="928844" cy="928844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669900"/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3B1BD428-6E72-4470-8E93-46E87F777ACF}" type="pres">
      <dgm:prSet presAssocID="{58DCCFFC-6B4D-47D2-AFEF-FDD07D304C68}" presName="text_4" presStyleLbl="node1" presStyleIdx="3" presStyleCnt="4" custScaleX="95879" custScaleY="136286" custLinFactNeighborX="462" custLinFactNeighborY="-751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04F9EF9E-404F-42E5-A520-62444EE00498}" type="pres">
      <dgm:prSet presAssocID="{58DCCFFC-6B4D-47D2-AFEF-FDD07D304C68}" presName="accent_4" presStyleCnt="0"/>
      <dgm:spPr/>
    </dgm:pt>
    <dgm:pt modelId="{439B2CBE-E930-427A-A7CD-CEC098455158}" type="pres">
      <dgm:prSet presAssocID="{58DCCFFC-6B4D-47D2-AFEF-FDD07D304C68}" presName="accentRepeatNode" presStyleLbl="solidFgAcc1" presStyleIdx="3" presStyleCnt="4" custScaleX="121799" custScaleY="122254" custLinFactNeighborX="3176" custLinFactNeighborY="-14584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</dgm:ptLst>
  <dgm:cxnLst>
    <dgm:cxn modelId="{5271404D-2C6D-4724-B76D-43ED725EA9B5}" type="presOf" srcId="{37C55F15-6334-4A3A-9479-29DB8A5BFF2F}" destId="{8F9D8727-625A-4EF5-9CF5-7112BE503B9B}" srcOrd="0" destOrd="0" presId="urn:microsoft.com/office/officeart/2008/layout/VerticalCurvedList"/>
    <dgm:cxn modelId="{5649F0F4-FFE7-482B-8F42-FF6BC94552B9}" srcId="{62C7497B-D8A0-4110-AD1F-5C4FF08F4D99}" destId="{58DCCFFC-6B4D-47D2-AFEF-FDD07D304C68}" srcOrd="3" destOrd="0" parTransId="{86D2A238-653D-49A4-ACDD-0CE5A483E947}" sibTransId="{6557CC39-46A0-44C1-8EBE-4AE97D6CF3BF}"/>
    <dgm:cxn modelId="{2C0B6C75-59F8-4CF2-9A85-E1EF25BEABBD}" srcId="{62C7497B-D8A0-4110-AD1F-5C4FF08F4D99}" destId="{0A51F371-BCA0-4297-B41B-CAC8F2486A50}" srcOrd="0" destOrd="0" parTransId="{8350C2AC-6CCC-48BE-A6B4-DBB0A8F9772D}" sibTransId="{37C55F15-6334-4A3A-9479-29DB8A5BFF2F}"/>
    <dgm:cxn modelId="{D586FB57-4F57-4116-8CE1-03A0E3AB777E}" type="presOf" srcId="{0A51F371-BCA0-4297-B41B-CAC8F2486A50}" destId="{F5FFE970-0CED-4798-864E-ADE9C47FF9CD}" srcOrd="0" destOrd="0" presId="urn:microsoft.com/office/officeart/2008/layout/VerticalCurvedList"/>
    <dgm:cxn modelId="{D50AC6E5-C667-48BA-BBA6-56C28CA340D9}" type="presOf" srcId="{C0B2311B-2B5F-4F95-A6F1-5A2E216BE8D7}" destId="{0780DAC4-00CA-4C0D-BA4A-5AF93FBCB4A9}" srcOrd="0" destOrd="0" presId="urn:microsoft.com/office/officeart/2008/layout/VerticalCurvedList"/>
    <dgm:cxn modelId="{C4332638-9DF3-4954-9F99-F63C0BD54EA0}" type="presOf" srcId="{6BAB3299-58AC-4384-B6E4-AB42A92F00A0}" destId="{1F9AAF34-292D-4572-9E4D-9FD1F6E59142}" srcOrd="0" destOrd="0" presId="urn:microsoft.com/office/officeart/2008/layout/VerticalCurvedList"/>
    <dgm:cxn modelId="{1F277617-CD12-4E10-9FB2-BDD58B8CDEDD}" type="presOf" srcId="{58DCCFFC-6B4D-47D2-AFEF-FDD07D304C68}" destId="{3B1BD428-6E72-4470-8E93-46E87F777ACF}" srcOrd="0" destOrd="0" presId="urn:microsoft.com/office/officeart/2008/layout/VerticalCurvedList"/>
    <dgm:cxn modelId="{84689222-351B-4862-8760-AF79040F5F1C}" srcId="{62C7497B-D8A0-4110-AD1F-5C4FF08F4D99}" destId="{6BAB3299-58AC-4384-B6E4-AB42A92F00A0}" srcOrd="2" destOrd="0" parTransId="{05CBC3EC-4E2C-4BFF-9413-EF766044E708}" sibTransId="{BC65CBE0-97BA-4517-8E15-9BF12DC3DF46}"/>
    <dgm:cxn modelId="{8456878E-D913-4AC0-B396-A17FF07D689C}" srcId="{62C7497B-D8A0-4110-AD1F-5C4FF08F4D99}" destId="{C0B2311B-2B5F-4F95-A6F1-5A2E216BE8D7}" srcOrd="1" destOrd="0" parTransId="{4D138D59-61D2-4FFC-B27B-2925841877D3}" sibTransId="{30B18BE1-80D7-4DA4-B367-321B4A44A272}"/>
    <dgm:cxn modelId="{5579C96A-E60C-48B9-ABA9-2CED99FA48EC}" type="presOf" srcId="{62C7497B-D8A0-4110-AD1F-5C4FF08F4D99}" destId="{01D7822F-4BD2-4833-AE9E-FF39DC27229F}" srcOrd="0" destOrd="0" presId="urn:microsoft.com/office/officeart/2008/layout/VerticalCurvedList"/>
    <dgm:cxn modelId="{A82A0A65-5D6E-480C-8EA5-515EAFACE29B}" type="presParOf" srcId="{01D7822F-4BD2-4833-AE9E-FF39DC27229F}" destId="{93199E2E-80DC-4A81-9238-3F34F7610597}" srcOrd="0" destOrd="0" presId="urn:microsoft.com/office/officeart/2008/layout/VerticalCurvedList"/>
    <dgm:cxn modelId="{EDD0F2A3-A91C-4743-94F6-2ECD22A0EF35}" type="presParOf" srcId="{93199E2E-80DC-4A81-9238-3F34F7610597}" destId="{784B7A95-4503-4A99-8267-4CFF3806C707}" srcOrd="0" destOrd="0" presId="urn:microsoft.com/office/officeart/2008/layout/VerticalCurvedList"/>
    <dgm:cxn modelId="{B9084911-BB7C-41DC-A849-A29DCBF0EE87}" type="presParOf" srcId="{784B7A95-4503-4A99-8267-4CFF3806C707}" destId="{FD910A26-68EE-4653-90FB-FD5A1135C776}" srcOrd="0" destOrd="0" presId="urn:microsoft.com/office/officeart/2008/layout/VerticalCurvedList"/>
    <dgm:cxn modelId="{2254EB59-F755-4D10-AC92-C6043CA1A64F}" type="presParOf" srcId="{784B7A95-4503-4A99-8267-4CFF3806C707}" destId="{8F9D8727-625A-4EF5-9CF5-7112BE503B9B}" srcOrd="1" destOrd="0" presId="urn:microsoft.com/office/officeart/2008/layout/VerticalCurvedList"/>
    <dgm:cxn modelId="{A7CF19FD-280D-4B13-B23C-95D2E59EE38F}" type="presParOf" srcId="{784B7A95-4503-4A99-8267-4CFF3806C707}" destId="{02B5262B-4163-4536-A7ED-4667F0B4245B}" srcOrd="2" destOrd="0" presId="urn:microsoft.com/office/officeart/2008/layout/VerticalCurvedList"/>
    <dgm:cxn modelId="{EEFF0D5C-BAA3-4941-BBC8-8163E49EE889}" type="presParOf" srcId="{784B7A95-4503-4A99-8267-4CFF3806C707}" destId="{3F01DCC3-A61C-401F-917C-0C2D0F31FB2C}" srcOrd="3" destOrd="0" presId="urn:microsoft.com/office/officeart/2008/layout/VerticalCurvedList"/>
    <dgm:cxn modelId="{8474BD08-9560-4073-AB20-9D6CFA0A00FE}" type="presParOf" srcId="{93199E2E-80DC-4A81-9238-3F34F7610597}" destId="{F5FFE970-0CED-4798-864E-ADE9C47FF9CD}" srcOrd="1" destOrd="0" presId="urn:microsoft.com/office/officeart/2008/layout/VerticalCurvedList"/>
    <dgm:cxn modelId="{139B828A-44A4-4AD3-AA25-57FC78E429E6}" type="presParOf" srcId="{93199E2E-80DC-4A81-9238-3F34F7610597}" destId="{BF3C3E16-67D8-4A1D-A04B-367D46B6E9B0}" srcOrd="2" destOrd="0" presId="urn:microsoft.com/office/officeart/2008/layout/VerticalCurvedList"/>
    <dgm:cxn modelId="{49579F16-D38D-4B55-A054-DFD54A6421D1}" type="presParOf" srcId="{BF3C3E16-67D8-4A1D-A04B-367D46B6E9B0}" destId="{B57CE8CB-7A99-48A8-85CE-080CB6F012BB}" srcOrd="0" destOrd="0" presId="urn:microsoft.com/office/officeart/2008/layout/VerticalCurvedList"/>
    <dgm:cxn modelId="{77E637B8-EBD3-43D5-9BEF-8E9EED646DB4}" type="presParOf" srcId="{93199E2E-80DC-4A81-9238-3F34F7610597}" destId="{0780DAC4-00CA-4C0D-BA4A-5AF93FBCB4A9}" srcOrd="3" destOrd="0" presId="urn:microsoft.com/office/officeart/2008/layout/VerticalCurvedList"/>
    <dgm:cxn modelId="{20AA2766-A623-45E1-B0BC-5E4E5BCEE4E6}" type="presParOf" srcId="{93199E2E-80DC-4A81-9238-3F34F7610597}" destId="{5B5E57C4-D147-4222-9EAE-A88017C7BDA2}" srcOrd="4" destOrd="0" presId="urn:microsoft.com/office/officeart/2008/layout/VerticalCurvedList"/>
    <dgm:cxn modelId="{6A8793F0-1BB6-439B-BB22-88E514D917FD}" type="presParOf" srcId="{5B5E57C4-D147-4222-9EAE-A88017C7BDA2}" destId="{25960738-D3B5-48CA-A413-6A49F2B6EB24}" srcOrd="0" destOrd="0" presId="urn:microsoft.com/office/officeart/2008/layout/VerticalCurvedList"/>
    <dgm:cxn modelId="{9F0DD15C-FA46-4EA7-A477-76EA9044D18F}" type="presParOf" srcId="{93199E2E-80DC-4A81-9238-3F34F7610597}" destId="{1F9AAF34-292D-4572-9E4D-9FD1F6E59142}" srcOrd="5" destOrd="0" presId="urn:microsoft.com/office/officeart/2008/layout/VerticalCurvedList"/>
    <dgm:cxn modelId="{CF504226-6DAC-42EF-BC44-72E5797C8A5C}" type="presParOf" srcId="{93199E2E-80DC-4A81-9238-3F34F7610597}" destId="{8CAA97C1-CCAE-4184-9A74-BDE6E5B5DAB5}" srcOrd="6" destOrd="0" presId="urn:microsoft.com/office/officeart/2008/layout/VerticalCurvedList"/>
    <dgm:cxn modelId="{0035EF9E-27F7-40ED-8E04-62CDCA498B92}" type="presParOf" srcId="{8CAA97C1-CCAE-4184-9A74-BDE6E5B5DAB5}" destId="{B18CBB39-C93F-4C80-9203-74683665D830}" srcOrd="0" destOrd="0" presId="urn:microsoft.com/office/officeart/2008/layout/VerticalCurvedList"/>
    <dgm:cxn modelId="{9020C192-A7E8-4666-8F4A-42112F1CE6D9}" type="presParOf" srcId="{93199E2E-80DC-4A81-9238-3F34F7610597}" destId="{3B1BD428-6E72-4470-8E93-46E87F777ACF}" srcOrd="7" destOrd="0" presId="urn:microsoft.com/office/officeart/2008/layout/VerticalCurvedList"/>
    <dgm:cxn modelId="{D827DBFB-5DCC-45B7-88E2-774A7DB64B04}" type="presParOf" srcId="{93199E2E-80DC-4A81-9238-3F34F7610597}" destId="{04F9EF9E-404F-42E5-A520-62444EE00498}" srcOrd="8" destOrd="0" presId="urn:microsoft.com/office/officeart/2008/layout/VerticalCurvedList"/>
    <dgm:cxn modelId="{566AADC3-4E75-4DE9-BC0A-BB3F12EE70FE}" type="presParOf" srcId="{04F9EF9E-404F-42E5-A520-62444EE00498}" destId="{439B2CBE-E930-427A-A7CD-CEC09845515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C7497B-D8A0-4110-AD1F-5C4FF08F4D9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51F371-BCA0-4297-B41B-CAC8F2486A50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xfrm>
          <a:off x="517286" y="255774"/>
          <a:ext cx="3175378" cy="974603"/>
        </a:xfrm>
        <a:solidFill>
          <a:schemeClr val="accent3">
            <a:lumMod val="20000"/>
            <a:lumOff val="80000"/>
          </a:schemeClr>
        </a:solidFill>
        <a:ln w="28575">
          <a:solidFill>
            <a:schemeClr val="accent3">
              <a:lumMod val="75000"/>
            </a:schemeClr>
          </a:solidFill>
        </a:ln>
        <a:effectLst/>
      </dgm:spPr>
      <dgm:t>
        <a:bodyPr/>
        <a:lstStyle/>
        <a:p>
          <a:pPr>
            <a:lnSpc>
              <a:spcPts val="1400"/>
            </a:lnSpc>
            <a:spcAft>
              <a:spcPts val="0"/>
            </a:spcAft>
          </a:pPr>
          <a:r>
            <a:rPr lang="ru-RU" sz="1400" b="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Создание высокопроизводительных рабочих мест</a:t>
          </a:r>
          <a:endParaRPr lang="ru-RU" sz="1400" b="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gm:t>
    </dgm:pt>
    <dgm:pt modelId="{8350C2AC-6CCC-48BE-A6B4-DBB0A8F9772D}" type="parTrans" cxnId="{2C0B6C75-59F8-4CF2-9A85-E1EF25BEABBD}">
      <dgm:prSet/>
      <dgm:spPr/>
      <dgm:t>
        <a:bodyPr/>
        <a:lstStyle/>
        <a:p>
          <a:endParaRPr lang="ru-RU"/>
        </a:p>
      </dgm:t>
    </dgm:pt>
    <dgm:pt modelId="{37C55F15-6334-4A3A-9479-29DB8A5BFF2F}" type="sibTrans" cxnId="{2C0B6C75-59F8-4CF2-9A85-E1EF25BEABBD}">
      <dgm:prSet/>
      <dgm:spPr>
        <a:xfrm>
          <a:off x="-4233865" y="3257"/>
          <a:ext cx="5072175" cy="3708863"/>
        </a:xfr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rgbClr val="B1C15F"/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6BAB3299-58AC-4384-B6E4-AB42A92F00A0}">
      <dgm:prSet phldrT="[Текст]" custT="1"/>
      <dgm:spPr>
        <a:xfrm>
          <a:off x="517286" y="2600764"/>
          <a:ext cx="3175378" cy="743075"/>
        </a:xfr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gm:spPr>
      <dgm:t>
        <a:bodyPr/>
        <a:lstStyle/>
        <a:p>
          <a:pPr>
            <a:lnSpc>
              <a:spcPts val="1400"/>
            </a:lnSpc>
          </a:pPr>
          <a:r>
            <a:rPr lang="ru-RU" sz="1400" b="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Поддержка семей с детьми,                                                                    проживающих в сельской местности</a:t>
          </a:r>
          <a:endParaRPr lang="ru-RU" sz="1400" b="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gm:t>
    </dgm:pt>
    <dgm:pt modelId="{05CBC3EC-4E2C-4BFF-9413-EF766044E708}" type="parTrans" cxnId="{84689222-351B-4862-8760-AF79040F5F1C}">
      <dgm:prSet/>
      <dgm:spPr/>
      <dgm:t>
        <a:bodyPr/>
        <a:lstStyle/>
        <a:p>
          <a:endParaRPr lang="ru-RU"/>
        </a:p>
      </dgm:t>
    </dgm:pt>
    <dgm:pt modelId="{BC65CBE0-97BA-4517-8E15-9BF12DC3DF46}" type="sibTrans" cxnId="{84689222-351B-4862-8760-AF79040F5F1C}">
      <dgm:prSet/>
      <dgm:spPr/>
      <dgm:t>
        <a:bodyPr/>
        <a:lstStyle/>
        <a:p>
          <a:endParaRPr lang="ru-RU"/>
        </a:p>
      </dgm:t>
    </dgm:pt>
    <dgm:pt modelId="{C0B2311B-2B5F-4F95-A6F1-5A2E216BE8D7}">
      <dgm:prSet phldrT="[Текст]" custT="1"/>
      <dgm:spPr>
        <a:xfrm>
          <a:off x="787394" y="1486151"/>
          <a:ext cx="2905270" cy="743075"/>
        </a:xfr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gm:spPr>
      <dgm:t>
        <a:bodyPr/>
        <a:lstStyle/>
        <a:p>
          <a:pPr>
            <a:lnSpc>
              <a:spcPts val="1400"/>
            </a:lnSpc>
          </a:pPr>
          <a:r>
            <a:rPr lang="ru-RU" sz="1400" b="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Привлечение молодежи в регион с целью получения качественного образования</a:t>
          </a:r>
          <a:endParaRPr lang="ru-RU" sz="1400" b="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gm:t>
    </dgm:pt>
    <dgm:pt modelId="{30B18BE1-80D7-4DA4-B367-321B4A44A272}" type="sibTrans" cxnId="{8456878E-D913-4AC0-B396-A17FF07D689C}">
      <dgm:prSet/>
      <dgm:spPr/>
      <dgm:t>
        <a:bodyPr/>
        <a:lstStyle/>
        <a:p>
          <a:endParaRPr lang="ru-RU"/>
        </a:p>
      </dgm:t>
    </dgm:pt>
    <dgm:pt modelId="{4D138D59-61D2-4FFC-B27B-2925841877D3}" type="parTrans" cxnId="{8456878E-D913-4AC0-B396-A17FF07D689C}">
      <dgm:prSet/>
      <dgm:spPr/>
      <dgm:t>
        <a:bodyPr/>
        <a:lstStyle/>
        <a:p>
          <a:endParaRPr lang="ru-RU"/>
        </a:p>
      </dgm:t>
    </dgm:pt>
    <dgm:pt modelId="{01D7822F-4BD2-4833-AE9E-FF39DC27229F}" type="pres">
      <dgm:prSet presAssocID="{62C7497B-D8A0-4110-AD1F-5C4FF08F4D9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3199E2E-80DC-4A81-9238-3F34F7610597}" type="pres">
      <dgm:prSet presAssocID="{62C7497B-D8A0-4110-AD1F-5C4FF08F4D99}" presName="Name1" presStyleCnt="0"/>
      <dgm:spPr/>
    </dgm:pt>
    <dgm:pt modelId="{784B7A95-4503-4A99-8267-4CFF3806C707}" type="pres">
      <dgm:prSet presAssocID="{62C7497B-D8A0-4110-AD1F-5C4FF08F4D99}" presName="cycle" presStyleCnt="0"/>
      <dgm:spPr/>
    </dgm:pt>
    <dgm:pt modelId="{FD910A26-68EE-4653-90FB-FD5A1135C776}" type="pres">
      <dgm:prSet presAssocID="{62C7497B-D8A0-4110-AD1F-5C4FF08F4D99}" presName="srcNode" presStyleLbl="node1" presStyleIdx="0" presStyleCnt="3"/>
      <dgm:spPr/>
    </dgm:pt>
    <dgm:pt modelId="{8F9D8727-625A-4EF5-9CF5-7112BE503B9B}" type="pres">
      <dgm:prSet presAssocID="{62C7497B-D8A0-4110-AD1F-5C4FF08F4D99}" presName="conn" presStyleLbl="parChTrans1D2" presStyleIdx="0" presStyleCnt="1" custScaleX="89600" custScaleY="74114" custLinFactNeighborX="4761" custLinFactNeighborY="11322"/>
      <dgm:spPr>
        <a:prstGeom prst="blockArc">
          <a:avLst>
            <a:gd name="adj1" fmla="val 18900000"/>
            <a:gd name="adj2" fmla="val 2700000"/>
            <a:gd name="adj3" fmla="val 432"/>
          </a:avLst>
        </a:prstGeom>
      </dgm:spPr>
      <dgm:t>
        <a:bodyPr/>
        <a:lstStyle/>
        <a:p>
          <a:endParaRPr lang="ru-RU"/>
        </a:p>
      </dgm:t>
    </dgm:pt>
    <dgm:pt modelId="{02B5262B-4163-4536-A7ED-4667F0B4245B}" type="pres">
      <dgm:prSet presAssocID="{62C7497B-D8A0-4110-AD1F-5C4FF08F4D99}" presName="extraNode" presStyleLbl="node1" presStyleIdx="0" presStyleCnt="3"/>
      <dgm:spPr/>
    </dgm:pt>
    <dgm:pt modelId="{3F01DCC3-A61C-401F-917C-0C2D0F31FB2C}" type="pres">
      <dgm:prSet presAssocID="{62C7497B-D8A0-4110-AD1F-5C4FF08F4D99}" presName="dstNode" presStyleLbl="node1" presStyleIdx="0" presStyleCnt="3"/>
      <dgm:spPr/>
    </dgm:pt>
    <dgm:pt modelId="{F5FFE970-0CED-4798-864E-ADE9C47FF9CD}" type="pres">
      <dgm:prSet presAssocID="{0A51F371-BCA0-4297-B41B-CAC8F2486A50}" presName="text_1" presStyleLbl="node1" presStyleIdx="0" presStyleCnt="3" custScaleX="100279" custScaleY="97147" custLinFactNeighborX="-377" custLinFactNeighborY="9955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BF3C3E16-67D8-4A1D-A04B-367D46B6E9B0}" type="pres">
      <dgm:prSet presAssocID="{0A51F371-BCA0-4297-B41B-CAC8F2486A50}" presName="accent_1" presStyleCnt="0"/>
      <dgm:spPr/>
    </dgm:pt>
    <dgm:pt modelId="{B57CE8CB-7A99-48A8-85CE-080CB6F012BB}" type="pres">
      <dgm:prSet presAssocID="{0A51F371-BCA0-4297-B41B-CAC8F2486A50}" presName="accentRepeatNode" presStyleLbl="solidFgAcc1" presStyleIdx="0" presStyleCnt="3" custScaleX="86723" custScaleY="86875" custLinFactNeighborX="4386" custLinFactNeighborY="82635"/>
      <dgm:spPr>
        <a:xfrm>
          <a:off x="52863" y="278653"/>
          <a:ext cx="928844" cy="928844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669900"/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0780DAC4-00CA-4C0D-BA4A-5AF93FBCB4A9}" type="pres">
      <dgm:prSet presAssocID="{C0B2311B-2B5F-4F95-A6F1-5A2E216BE8D7}" presName="text_2" presStyleLbl="node1" presStyleIdx="1" presStyleCnt="3" custScaleX="102116" custScaleY="118669" custLinFactNeighborX="-1700" custLinFactNeighborY="6887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B5E57C4-D147-4222-9EAE-A88017C7BDA2}" type="pres">
      <dgm:prSet presAssocID="{C0B2311B-2B5F-4F95-A6F1-5A2E216BE8D7}" presName="accent_2" presStyleCnt="0"/>
      <dgm:spPr/>
    </dgm:pt>
    <dgm:pt modelId="{25960738-D3B5-48CA-A413-6A49F2B6EB24}" type="pres">
      <dgm:prSet presAssocID="{C0B2311B-2B5F-4F95-A6F1-5A2E216BE8D7}" presName="accentRepeatNode" presStyleLbl="solidFgAcc1" presStyleIdx="1" presStyleCnt="3" custScaleX="95544" custScaleY="89231" custLinFactNeighborX="-11378" custLinFactNeighborY="54054"/>
      <dgm:spPr>
        <a:xfrm>
          <a:off x="322971" y="1393266"/>
          <a:ext cx="928844" cy="928844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669900"/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1F9AAF34-292D-4572-9E4D-9FD1F6E59142}" type="pres">
      <dgm:prSet presAssocID="{6BAB3299-58AC-4384-B6E4-AB42A92F00A0}" presName="text_3" presStyleLbl="node1" presStyleIdx="2" presStyleCnt="3" custScaleX="100522" custScaleY="95851" custLinFactNeighborX="-1402" custLinFactNeighborY="3932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8CAA97C1-CCAE-4184-9A74-BDE6E5B5DAB5}" type="pres">
      <dgm:prSet presAssocID="{6BAB3299-58AC-4384-B6E4-AB42A92F00A0}" presName="accent_3" presStyleCnt="0"/>
      <dgm:spPr/>
    </dgm:pt>
    <dgm:pt modelId="{B18CBB39-C93F-4C80-9203-74683665D830}" type="pres">
      <dgm:prSet presAssocID="{6BAB3299-58AC-4384-B6E4-AB42A92F00A0}" presName="accentRepeatNode" presStyleLbl="solidFgAcc1" presStyleIdx="2" presStyleCnt="3" custScaleX="86723" custScaleY="86291" custLinFactNeighborX="-2266" custLinFactNeighborY="24927"/>
      <dgm:spPr>
        <a:xfrm>
          <a:off x="52863" y="2507880"/>
          <a:ext cx="928844" cy="928844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669900"/>
          </a:solidFill>
          <a:prstDash val="solid"/>
        </a:ln>
        <a:effectLst/>
      </dgm:spPr>
      <dgm:t>
        <a:bodyPr/>
        <a:lstStyle/>
        <a:p>
          <a:endParaRPr lang="ru-RU"/>
        </a:p>
      </dgm:t>
    </dgm:pt>
  </dgm:ptLst>
  <dgm:cxnLst>
    <dgm:cxn modelId="{2C0B6C75-59F8-4CF2-9A85-E1EF25BEABBD}" srcId="{62C7497B-D8A0-4110-AD1F-5C4FF08F4D99}" destId="{0A51F371-BCA0-4297-B41B-CAC8F2486A50}" srcOrd="0" destOrd="0" parTransId="{8350C2AC-6CCC-48BE-A6B4-DBB0A8F9772D}" sibTransId="{37C55F15-6334-4A3A-9479-29DB8A5BFF2F}"/>
    <dgm:cxn modelId="{E1AD1484-CAD9-448B-B31C-BE74FC919FE1}" type="presOf" srcId="{62C7497B-D8A0-4110-AD1F-5C4FF08F4D99}" destId="{01D7822F-4BD2-4833-AE9E-FF39DC27229F}" srcOrd="0" destOrd="0" presId="urn:microsoft.com/office/officeart/2008/layout/VerticalCurvedList"/>
    <dgm:cxn modelId="{84689222-351B-4862-8760-AF79040F5F1C}" srcId="{62C7497B-D8A0-4110-AD1F-5C4FF08F4D99}" destId="{6BAB3299-58AC-4384-B6E4-AB42A92F00A0}" srcOrd="2" destOrd="0" parTransId="{05CBC3EC-4E2C-4BFF-9413-EF766044E708}" sibTransId="{BC65CBE0-97BA-4517-8E15-9BF12DC3DF46}"/>
    <dgm:cxn modelId="{23CAB384-38D2-4840-989C-09150237F8FF}" type="presOf" srcId="{6BAB3299-58AC-4384-B6E4-AB42A92F00A0}" destId="{1F9AAF34-292D-4572-9E4D-9FD1F6E59142}" srcOrd="0" destOrd="0" presId="urn:microsoft.com/office/officeart/2008/layout/VerticalCurvedList"/>
    <dgm:cxn modelId="{F76B4173-10E9-475F-83EA-9AA9EB248E02}" type="presOf" srcId="{C0B2311B-2B5F-4F95-A6F1-5A2E216BE8D7}" destId="{0780DAC4-00CA-4C0D-BA4A-5AF93FBCB4A9}" srcOrd="0" destOrd="0" presId="urn:microsoft.com/office/officeart/2008/layout/VerticalCurvedList"/>
    <dgm:cxn modelId="{8456878E-D913-4AC0-B396-A17FF07D689C}" srcId="{62C7497B-D8A0-4110-AD1F-5C4FF08F4D99}" destId="{C0B2311B-2B5F-4F95-A6F1-5A2E216BE8D7}" srcOrd="1" destOrd="0" parTransId="{4D138D59-61D2-4FFC-B27B-2925841877D3}" sibTransId="{30B18BE1-80D7-4DA4-B367-321B4A44A272}"/>
    <dgm:cxn modelId="{CB20E1DA-8684-47AF-8F1A-6B8BC5F4F8D3}" type="presOf" srcId="{0A51F371-BCA0-4297-B41B-CAC8F2486A50}" destId="{F5FFE970-0CED-4798-864E-ADE9C47FF9CD}" srcOrd="0" destOrd="0" presId="urn:microsoft.com/office/officeart/2008/layout/VerticalCurvedList"/>
    <dgm:cxn modelId="{FC27AE17-8669-4068-9B34-23B5FFD846B4}" type="presOf" srcId="{37C55F15-6334-4A3A-9479-29DB8A5BFF2F}" destId="{8F9D8727-625A-4EF5-9CF5-7112BE503B9B}" srcOrd="0" destOrd="0" presId="urn:microsoft.com/office/officeart/2008/layout/VerticalCurvedList"/>
    <dgm:cxn modelId="{95A7F46A-F1F6-4687-8CA1-85A908CCD907}" type="presParOf" srcId="{01D7822F-4BD2-4833-AE9E-FF39DC27229F}" destId="{93199E2E-80DC-4A81-9238-3F34F7610597}" srcOrd="0" destOrd="0" presId="urn:microsoft.com/office/officeart/2008/layout/VerticalCurvedList"/>
    <dgm:cxn modelId="{60CD8AA4-C70E-40CC-AC19-3F1A046691FC}" type="presParOf" srcId="{93199E2E-80DC-4A81-9238-3F34F7610597}" destId="{784B7A95-4503-4A99-8267-4CFF3806C707}" srcOrd="0" destOrd="0" presId="urn:microsoft.com/office/officeart/2008/layout/VerticalCurvedList"/>
    <dgm:cxn modelId="{741DDF5C-79A8-4C5A-9B90-1B520AE81850}" type="presParOf" srcId="{784B7A95-4503-4A99-8267-4CFF3806C707}" destId="{FD910A26-68EE-4653-90FB-FD5A1135C776}" srcOrd="0" destOrd="0" presId="urn:microsoft.com/office/officeart/2008/layout/VerticalCurvedList"/>
    <dgm:cxn modelId="{606263E2-3B34-4E9D-8A37-4FE4148A7696}" type="presParOf" srcId="{784B7A95-4503-4A99-8267-4CFF3806C707}" destId="{8F9D8727-625A-4EF5-9CF5-7112BE503B9B}" srcOrd="1" destOrd="0" presId="urn:microsoft.com/office/officeart/2008/layout/VerticalCurvedList"/>
    <dgm:cxn modelId="{8F61D0BF-E445-46F9-B5B6-FCBBAB1EA742}" type="presParOf" srcId="{784B7A95-4503-4A99-8267-4CFF3806C707}" destId="{02B5262B-4163-4536-A7ED-4667F0B4245B}" srcOrd="2" destOrd="0" presId="urn:microsoft.com/office/officeart/2008/layout/VerticalCurvedList"/>
    <dgm:cxn modelId="{9F38329B-0A5D-46BE-A176-D40EDA4E6F6D}" type="presParOf" srcId="{784B7A95-4503-4A99-8267-4CFF3806C707}" destId="{3F01DCC3-A61C-401F-917C-0C2D0F31FB2C}" srcOrd="3" destOrd="0" presId="urn:microsoft.com/office/officeart/2008/layout/VerticalCurvedList"/>
    <dgm:cxn modelId="{BE55B356-F203-4ADE-A7A7-8B6A8A8DF2DD}" type="presParOf" srcId="{93199E2E-80DC-4A81-9238-3F34F7610597}" destId="{F5FFE970-0CED-4798-864E-ADE9C47FF9CD}" srcOrd="1" destOrd="0" presId="urn:microsoft.com/office/officeart/2008/layout/VerticalCurvedList"/>
    <dgm:cxn modelId="{C59D0E98-3352-4465-8F8A-26B882079A75}" type="presParOf" srcId="{93199E2E-80DC-4A81-9238-3F34F7610597}" destId="{BF3C3E16-67D8-4A1D-A04B-367D46B6E9B0}" srcOrd="2" destOrd="0" presId="urn:microsoft.com/office/officeart/2008/layout/VerticalCurvedList"/>
    <dgm:cxn modelId="{3674B0CF-40E2-46C5-ACE7-8A06A441A5F3}" type="presParOf" srcId="{BF3C3E16-67D8-4A1D-A04B-367D46B6E9B0}" destId="{B57CE8CB-7A99-48A8-85CE-080CB6F012BB}" srcOrd="0" destOrd="0" presId="urn:microsoft.com/office/officeart/2008/layout/VerticalCurvedList"/>
    <dgm:cxn modelId="{E9659A48-E68A-4766-8B7D-0F05B4C00360}" type="presParOf" srcId="{93199E2E-80DC-4A81-9238-3F34F7610597}" destId="{0780DAC4-00CA-4C0D-BA4A-5AF93FBCB4A9}" srcOrd="3" destOrd="0" presId="urn:microsoft.com/office/officeart/2008/layout/VerticalCurvedList"/>
    <dgm:cxn modelId="{927127E1-3B7D-4246-A8CD-D36475C3E289}" type="presParOf" srcId="{93199E2E-80DC-4A81-9238-3F34F7610597}" destId="{5B5E57C4-D147-4222-9EAE-A88017C7BDA2}" srcOrd="4" destOrd="0" presId="urn:microsoft.com/office/officeart/2008/layout/VerticalCurvedList"/>
    <dgm:cxn modelId="{922D7D28-327F-4434-A1FA-3F6D09910064}" type="presParOf" srcId="{5B5E57C4-D147-4222-9EAE-A88017C7BDA2}" destId="{25960738-D3B5-48CA-A413-6A49F2B6EB24}" srcOrd="0" destOrd="0" presId="urn:microsoft.com/office/officeart/2008/layout/VerticalCurvedList"/>
    <dgm:cxn modelId="{7D8DF84F-D2E2-446A-B1B3-FAEE3F580AD7}" type="presParOf" srcId="{93199E2E-80DC-4A81-9238-3F34F7610597}" destId="{1F9AAF34-292D-4572-9E4D-9FD1F6E59142}" srcOrd="5" destOrd="0" presId="urn:microsoft.com/office/officeart/2008/layout/VerticalCurvedList"/>
    <dgm:cxn modelId="{90F3B173-E62E-4219-A758-F5CCC3A42124}" type="presParOf" srcId="{93199E2E-80DC-4A81-9238-3F34F7610597}" destId="{8CAA97C1-CCAE-4184-9A74-BDE6E5B5DAB5}" srcOrd="6" destOrd="0" presId="urn:microsoft.com/office/officeart/2008/layout/VerticalCurvedList"/>
    <dgm:cxn modelId="{6D898DCC-6852-4450-A818-D01D233C1F1E}" type="presParOf" srcId="{8CAA97C1-CCAE-4184-9A74-BDE6E5B5DAB5}" destId="{B18CBB39-C93F-4C80-9203-74683665D83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C7497B-D8A0-4110-AD1F-5C4FF08F4D9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51F371-BCA0-4297-B41B-CAC8F2486A50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xfrm>
          <a:off x="517286" y="255774"/>
          <a:ext cx="3175378" cy="974603"/>
        </a:xfrm>
        <a:solidFill>
          <a:schemeClr val="accent3">
            <a:lumMod val="20000"/>
            <a:lumOff val="80000"/>
          </a:schemeClr>
        </a:solidFill>
        <a:ln w="28575">
          <a:solidFill>
            <a:schemeClr val="accent3">
              <a:lumMod val="75000"/>
            </a:schemeClr>
          </a:solidFill>
        </a:ln>
        <a:effectLst/>
      </dgm:spPr>
      <dgm:t>
        <a:bodyPr/>
        <a:lstStyle/>
        <a:p>
          <a:pPr>
            <a:lnSpc>
              <a:spcPts val="1400"/>
            </a:lnSpc>
            <a:spcAft>
              <a:spcPts val="0"/>
            </a:spcAft>
          </a:pPr>
          <a:r>
            <a:rPr lang="ru-RU" sz="1400" b="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Стимулирование рождения второго и     третьего ребенка</a:t>
          </a:r>
          <a:endParaRPr lang="ru-RU" sz="1400" b="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gm:t>
    </dgm:pt>
    <dgm:pt modelId="{8350C2AC-6CCC-48BE-A6B4-DBB0A8F9772D}" type="parTrans" cxnId="{2C0B6C75-59F8-4CF2-9A85-E1EF25BEABBD}">
      <dgm:prSet/>
      <dgm:spPr/>
      <dgm:t>
        <a:bodyPr/>
        <a:lstStyle/>
        <a:p>
          <a:endParaRPr lang="ru-RU"/>
        </a:p>
      </dgm:t>
    </dgm:pt>
    <dgm:pt modelId="{37C55F15-6334-4A3A-9479-29DB8A5BFF2F}" type="sibTrans" cxnId="{2C0B6C75-59F8-4CF2-9A85-E1EF25BEABBD}">
      <dgm:prSet/>
      <dgm:spPr>
        <a:xfrm>
          <a:off x="-4233865" y="3257"/>
          <a:ext cx="5072175" cy="3708863"/>
        </a:xfr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rgbClr val="B1C15F"/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A4A72353-DBF8-48CA-8147-0961A2B35BBA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xfrm>
          <a:off x="517286" y="255774"/>
          <a:ext cx="3175378" cy="974603"/>
        </a:xfrm>
        <a:solidFill>
          <a:schemeClr val="accent3">
            <a:lumMod val="20000"/>
            <a:lumOff val="80000"/>
          </a:schemeClr>
        </a:solidFill>
        <a:ln w="28575">
          <a:solidFill>
            <a:schemeClr val="accent3">
              <a:lumMod val="75000"/>
            </a:schemeClr>
          </a:solidFill>
        </a:ln>
        <a:effectLst/>
      </dgm:spPr>
      <dgm:t>
        <a:bodyPr/>
        <a:lstStyle/>
        <a:p>
          <a:r>
            <a:rPr lang="ru-RU" sz="1400" b="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Повышение статуса многодетной семьи</a:t>
          </a:r>
          <a:endParaRPr lang="ru-RU" sz="1400" b="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gm:t>
    </dgm:pt>
    <dgm:pt modelId="{F4024909-79E5-4F95-B0E5-C8CF4836C612}" type="parTrans" cxnId="{C42CAF1C-66E7-411A-8532-8A2C445A1F43}">
      <dgm:prSet/>
      <dgm:spPr/>
      <dgm:t>
        <a:bodyPr/>
        <a:lstStyle/>
        <a:p>
          <a:endParaRPr lang="ru-RU"/>
        </a:p>
      </dgm:t>
    </dgm:pt>
    <dgm:pt modelId="{977F57F8-6BD2-4BEA-90B0-0F74DE80440F}" type="sibTrans" cxnId="{C42CAF1C-66E7-411A-8532-8A2C445A1F43}">
      <dgm:prSet custScaleX="97741" custScaleY="103794" custLinFactNeighborX="-9356" custLinFactNeighborY="13413"/>
      <dgm:spPr>
        <a:prstGeom prst="blockArc">
          <a:avLst>
            <a:gd name="adj1" fmla="val 18900000"/>
            <a:gd name="adj2" fmla="val 2700000"/>
            <a:gd name="adj3" fmla="val 432"/>
          </a:avLst>
        </a:prstGeom>
      </dgm:spPr>
      <dgm:t>
        <a:bodyPr/>
        <a:lstStyle/>
        <a:p>
          <a:endParaRPr lang="ru-RU"/>
        </a:p>
      </dgm:t>
    </dgm:pt>
    <dgm:pt modelId="{14A567EA-8C1B-4AFA-B805-43630612D230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xfrm>
          <a:off x="517286" y="255774"/>
          <a:ext cx="3175378" cy="974603"/>
        </a:xfrm>
        <a:solidFill>
          <a:schemeClr val="accent3">
            <a:lumMod val="20000"/>
            <a:lumOff val="80000"/>
          </a:schemeClr>
        </a:solidFill>
        <a:ln w="28575">
          <a:solidFill>
            <a:schemeClr val="accent3">
              <a:lumMod val="75000"/>
            </a:schemeClr>
          </a:solidFill>
        </a:ln>
        <a:effectLst/>
      </dgm:spPr>
      <dgm:t>
        <a:bodyPr/>
        <a:lstStyle/>
        <a:p>
          <a:pPr>
            <a:lnSpc>
              <a:spcPts val="1400"/>
            </a:lnSpc>
          </a:pPr>
          <a:r>
            <a:rPr lang="ru-RU" sz="1400" b="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Формирование комфортной среды для родителей в воспитании детей</a:t>
          </a:r>
          <a:endParaRPr lang="ru-RU" sz="1400" b="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gm:t>
    </dgm:pt>
    <dgm:pt modelId="{7413FE6F-271C-4341-9AAB-3F49632C9E48}" type="parTrans" cxnId="{68C16132-BA60-4D5F-BB09-1E4F5783E230}">
      <dgm:prSet/>
      <dgm:spPr/>
      <dgm:t>
        <a:bodyPr/>
        <a:lstStyle/>
        <a:p>
          <a:endParaRPr lang="ru-RU"/>
        </a:p>
      </dgm:t>
    </dgm:pt>
    <dgm:pt modelId="{A9871D4A-0064-46DF-B45A-397D435D694D}" type="sibTrans" cxnId="{68C16132-BA60-4D5F-BB09-1E4F5783E230}">
      <dgm:prSet custScaleX="97741" custScaleY="103794" custLinFactNeighborX="-9356" custLinFactNeighborY="13413"/>
      <dgm:spPr>
        <a:prstGeom prst="blockArc">
          <a:avLst>
            <a:gd name="adj1" fmla="val 18900000"/>
            <a:gd name="adj2" fmla="val 2700000"/>
            <a:gd name="adj3" fmla="val 432"/>
          </a:avLst>
        </a:prstGeom>
      </dgm:spPr>
      <dgm:t>
        <a:bodyPr/>
        <a:lstStyle/>
        <a:p>
          <a:endParaRPr lang="ru-RU"/>
        </a:p>
      </dgm:t>
    </dgm:pt>
    <dgm:pt modelId="{01D7822F-4BD2-4833-AE9E-FF39DC27229F}" type="pres">
      <dgm:prSet presAssocID="{62C7497B-D8A0-4110-AD1F-5C4FF08F4D9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3199E2E-80DC-4A81-9238-3F34F7610597}" type="pres">
      <dgm:prSet presAssocID="{62C7497B-D8A0-4110-AD1F-5C4FF08F4D99}" presName="Name1" presStyleCnt="0"/>
      <dgm:spPr/>
    </dgm:pt>
    <dgm:pt modelId="{784B7A95-4503-4A99-8267-4CFF3806C707}" type="pres">
      <dgm:prSet presAssocID="{62C7497B-D8A0-4110-AD1F-5C4FF08F4D99}" presName="cycle" presStyleCnt="0"/>
      <dgm:spPr/>
    </dgm:pt>
    <dgm:pt modelId="{FD910A26-68EE-4653-90FB-FD5A1135C776}" type="pres">
      <dgm:prSet presAssocID="{62C7497B-D8A0-4110-AD1F-5C4FF08F4D99}" presName="srcNode" presStyleLbl="node1" presStyleIdx="0" presStyleCnt="3"/>
      <dgm:spPr/>
    </dgm:pt>
    <dgm:pt modelId="{8F9D8727-625A-4EF5-9CF5-7112BE503B9B}" type="pres">
      <dgm:prSet presAssocID="{62C7497B-D8A0-4110-AD1F-5C4FF08F4D99}" presName="conn" presStyleLbl="parChTrans1D2" presStyleIdx="0" presStyleCnt="1" custScaleX="97741" custScaleY="103794" custLinFactNeighborX="-4731" custLinFactNeighborY="5144"/>
      <dgm:spPr>
        <a:prstGeom prst="blockArc">
          <a:avLst>
            <a:gd name="adj1" fmla="val 18900000"/>
            <a:gd name="adj2" fmla="val 2700000"/>
            <a:gd name="adj3" fmla="val 432"/>
          </a:avLst>
        </a:prstGeom>
      </dgm:spPr>
      <dgm:t>
        <a:bodyPr/>
        <a:lstStyle/>
        <a:p>
          <a:endParaRPr lang="ru-RU"/>
        </a:p>
      </dgm:t>
    </dgm:pt>
    <dgm:pt modelId="{02B5262B-4163-4536-A7ED-4667F0B4245B}" type="pres">
      <dgm:prSet presAssocID="{62C7497B-D8A0-4110-AD1F-5C4FF08F4D99}" presName="extraNode" presStyleLbl="node1" presStyleIdx="0" presStyleCnt="3"/>
      <dgm:spPr/>
    </dgm:pt>
    <dgm:pt modelId="{3F01DCC3-A61C-401F-917C-0C2D0F31FB2C}" type="pres">
      <dgm:prSet presAssocID="{62C7497B-D8A0-4110-AD1F-5C4FF08F4D99}" presName="dstNode" presStyleLbl="node1" presStyleIdx="0" presStyleCnt="3"/>
      <dgm:spPr/>
    </dgm:pt>
    <dgm:pt modelId="{F5FFE970-0CED-4798-864E-ADE9C47FF9CD}" type="pres">
      <dgm:prSet presAssocID="{0A51F371-BCA0-4297-B41B-CAC8F2486A50}" presName="text_1" presStyleLbl="node1" presStyleIdx="0" presStyleCnt="3" custScaleX="95708" custScaleY="105881" custLinFactNeighborX="321" custLinFactNeighborY="4582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BF3C3E16-67D8-4A1D-A04B-367D46B6E9B0}" type="pres">
      <dgm:prSet presAssocID="{0A51F371-BCA0-4297-B41B-CAC8F2486A50}" presName="accent_1" presStyleCnt="0"/>
      <dgm:spPr/>
    </dgm:pt>
    <dgm:pt modelId="{B57CE8CB-7A99-48A8-85CE-080CB6F012BB}" type="pres">
      <dgm:prSet presAssocID="{0A51F371-BCA0-4297-B41B-CAC8F2486A50}" presName="accentRepeatNode" presStyleLbl="solidFgAcc1" presStyleIdx="0" presStyleCnt="3" custScaleX="110098" custScaleY="110663" custLinFactNeighborX="8405" custLinFactNeighborY="33667"/>
      <dgm:spPr>
        <a:xfrm>
          <a:off x="52863" y="278653"/>
          <a:ext cx="928844" cy="928844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669900"/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37281A4F-1224-44E6-8B9E-D28CCDCA8A12}" type="pres">
      <dgm:prSet presAssocID="{A4A72353-DBF8-48CA-8147-0961A2B35BBA}" presName="text_2" presStyleLbl="node1" presStyleIdx="1" presStyleCnt="3" custAng="10800000" custFlipVert="1" custScaleX="99717" custScaleY="110215" custLinFactNeighborX="-1033" custLinFactNeighborY="2292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B0CDC83F-4931-49E8-91F9-F171A43A9DAD}" type="pres">
      <dgm:prSet presAssocID="{A4A72353-DBF8-48CA-8147-0961A2B35BBA}" presName="accent_2" presStyleCnt="0"/>
      <dgm:spPr/>
    </dgm:pt>
    <dgm:pt modelId="{CABB8332-F56A-4A28-81BB-00CF83036605}" type="pres">
      <dgm:prSet presAssocID="{A4A72353-DBF8-48CA-8147-0961A2B35BBA}" presName="accentRepeatNode" presStyleLbl="solidFgAcc1" presStyleIdx="1" presStyleCnt="3" custScaleX="113802" custScaleY="108435" custLinFactNeighborX="-2562" custLinFactNeighborY="24768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2F4868E0-9E5E-417D-B156-93710F38BE28}" type="pres">
      <dgm:prSet presAssocID="{14A567EA-8C1B-4AFA-B805-43630612D230}" presName="text_3" presStyleLbl="node1" presStyleIdx="2" presStyleCnt="3" custScaleX="95858" custScaleY="117925" custLinFactNeighborX="629" custLinFactNeighborY="641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A3449389-24A5-4E21-829E-337D3AAACC07}" type="pres">
      <dgm:prSet presAssocID="{14A567EA-8C1B-4AFA-B805-43630612D230}" presName="accent_3" presStyleCnt="0"/>
      <dgm:spPr/>
    </dgm:pt>
    <dgm:pt modelId="{3E3BDD89-0E5E-48FD-9608-5E7DBED81925}" type="pres">
      <dgm:prSet presAssocID="{14A567EA-8C1B-4AFA-B805-43630612D230}" presName="accentRepeatNode" presStyleLbl="solidFgAcc1" presStyleIdx="2" presStyleCnt="3" custScaleX="115441" custScaleY="112188" custLinFactNeighborX="11028" custLinFactNeighborY="13949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</dgm:ptLst>
  <dgm:cxnLst>
    <dgm:cxn modelId="{3CF9BD7E-2B19-4E8D-BA04-6D589DBF7BE3}" type="presOf" srcId="{37C55F15-6334-4A3A-9479-29DB8A5BFF2F}" destId="{8F9D8727-625A-4EF5-9CF5-7112BE503B9B}" srcOrd="0" destOrd="0" presId="urn:microsoft.com/office/officeart/2008/layout/VerticalCurvedList"/>
    <dgm:cxn modelId="{2C0B6C75-59F8-4CF2-9A85-E1EF25BEABBD}" srcId="{62C7497B-D8A0-4110-AD1F-5C4FF08F4D99}" destId="{0A51F371-BCA0-4297-B41B-CAC8F2486A50}" srcOrd="0" destOrd="0" parTransId="{8350C2AC-6CCC-48BE-A6B4-DBB0A8F9772D}" sibTransId="{37C55F15-6334-4A3A-9479-29DB8A5BFF2F}"/>
    <dgm:cxn modelId="{C42CAF1C-66E7-411A-8532-8A2C445A1F43}" srcId="{62C7497B-D8A0-4110-AD1F-5C4FF08F4D99}" destId="{A4A72353-DBF8-48CA-8147-0961A2B35BBA}" srcOrd="1" destOrd="0" parTransId="{F4024909-79E5-4F95-B0E5-C8CF4836C612}" sibTransId="{977F57F8-6BD2-4BEA-90B0-0F74DE80440F}"/>
    <dgm:cxn modelId="{6396AF0F-7DA3-4B97-975A-E5C474BC8705}" type="presOf" srcId="{A4A72353-DBF8-48CA-8147-0961A2B35BBA}" destId="{37281A4F-1224-44E6-8B9E-D28CCDCA8A12}" srcOrd="0" destOrd="0" presId="urn:microsoft.com/office/officeart/2008/layout/VerticalCurvedList"/>
    <dgm:cxn modelId="{68C16132-BA60-4D5F-BB09-1E4F5783E230}" srcId="{62C7497B-D8A0-4110-AD1F-5C4FF08F4D99}" destId="{14A567EA-8C1B-4AFA-B805-43630612D230}" srcOrd="2" destOrd="0" parTransId="{7413FE6F-271C-4341-9AAB-3F49632C9E48}" sibTransId="{A9871D4A-0064-46DF-B45A-397D435D694D}"/>
    <dgm:cxn modelId="{F4AE5E83-042F-4AA0-8069-BA670159877D}" type="presOf" srcId="{14A567EA-8C1B-4AFA-B805-43630612D230}" destId="{2F4868E0-9E5E-417D-B156-93710F38BE28}" srcOrd="0" destOrd="0" presId="urn:microsoft.com/office/officeart/2008/layout/VerticalCurvedList"/>
    <dgm:cxn modelId="{48A21B18-E92F-4200-9D56-64293E85C59C}" type="presOf" srcId="{0A51F371-BCA0-4297-B41B-CAC8F2486A50}" destId="{F5FFE970-0CED-4798-864E-ADE9C47FF9CD}" srcOrd="0" destOrd="0" presId="urn:microsoft.com/office/officeart/2008/layout/VerticalCurvedList"/>
    <dgm:cxn modelId="{FFD88CDF-C09D-43F5-99B8-599B70D9894D}" type="presOf" srcId="{62C7497B-D8A0-4110-AD1F-5C4FF08F4D99}" destId="{01D7822F-4BD2-4833-AE9E-FF39DC27229F}" srcOrd="0" destOrd="0" presId="urn:microsoft.com/office/officeart/2008/layout/VerticalCurvedList"/>
    <dgm:cxn modelId="{03ABB1CA-DD1F-4D22-8464-DE691C311C09}" type="presParOf" srcId="{01D7822F-4BD2-4833-AE9E-FF39DC27229F}" destId="{93199E2E-80DC-4A81-9238-3F34F7610597}" srcOrd="0" destOrd="0" presId="urn:microsoft.com/office/officeart/2008/layout/VerticalCurvedList"/>
    <dgm:cxn modelId="{45E9CE92-8AFD-4F55-A112-4D261281F32E}" type="presParOf" srcId="{93199E2E-80DC-4A81-9238-3F34F7610597}" destId="{784B7A95-4503-4A99-8267-4CFF3806C707}" srcOrd="0" destOrd="0" presId="urn:microsoft.com/office/officeart/2008/layout/VerticalCurvedList"/>
    <dgm:cxn modelId="{69AE8DA7-847D-411D-A3AB-F1024015501D}" type="presParOf" srcId="{784B7A95-4503-4A99-8267-4CFF3806C707}" destId="{FD910A26-68EE-4653-90FB-FD5A1135C776}" srcOrd="0" destOrd="0" presId="urn:microsoft.com/office/officeart/2008/layout/VerticalCurvedList"/>
    <dgm:cxn modelId="{F4A073C2-FCD7-4B04-91FD-3ED1E1C3A2FA}" type="presParOf" srcId="{784B7A95-4503-4A99-8267-4CFF3806C707}" destId="{8F9D8727-625A-4EF5-9CF5-7112BE503B9B}" srcOrd="1" destOrd="0" presId="urn:microsoft.com/office/officeart/2008/layout/VerticalCurvedList"/>
    <dgm:cxn modelId="{2CB5A6C4-F20E-4EE6-A49B-F86C00F7DB59}" type="presParOf" srcId="{784B7A95-4503-4A99-8267-4CFF3806C707}" destId="{02B5262B-4163-4536-A7ED-4667F0B4245B}" srcOrd="2" destOrd="0" presId="urn:microsoft.com/office/officeart/2008/layout/VerticalCurvedList"/>
    <dgm:cxn modelId="{207B073E-7DC8-41A6-810E-737F50135099}" type="presParOf" srcId="{784B7A95-4503-4A99-8267-4CFF3806C707}" destId="{3F01DCC3-A61C-401F-917C-0C2D0F31FB2C}" srcOrd="3" destOrd="0" presId="urn:microsoft.com/office/officeart/2008/layout/VerticalCurvedList"/>
    <dgm:cxn modelId="{61039746-A8E0-4422-916E-4B7CDA11F090}" type="presParOf" srcId="{93199E2E-80DC-4A81-9238-3F34F7610597}" destId="{F5FFE970-0CED-4798-864E-ADE9C47FF9CD}" srcOrd="1" destOrd="0" presId="urn:microsoft.com/office/officeart/2008/layout/VerticalCurvedList"/>
    <dgm:cxn modelId="{54DD2F2B-9DE1-4F92-9307-B27A63D10CEB}" type="presParOf" srcId="{93199E2E-80DC-4A81-9238-3F34F7610597}" destId="{BF3C3E16-67D8-4A1D-A04B-367D46B6E9B0}" srcOrd="2" destOrd="0" presId="urn:microsoft.com/office/officeart/2008/layout/VerticalCurvedList"/>
    <dgm:cxn modelId="{95EC4B63-725E-4B5F-9742-439F31C1E210}" type="presParOf" srcId="{BF3C3E16-67D8-4A1D-A04B-367D46B6E9B0}" destId="{B57CE8CB-7A99-48A8-85CE-080CB6F012BB}" srcOrd="0" destOrd="0" presId="urn:microsoft.com/office/officeart/2008/layout/VerticalCurvedList"/>
    <dgm:cxn modelId="{E6F9DCCB-F0DB-4862-B7D0-7AA7DAF052B0}" type="presParOf" srcId="{93199E2E-80DC-4A81-9238-3F34F7610597}" destId="{37281A4F-1224-44E6-8B9E-D28CCDCA8A12}" srcOrd="3" destOrd="0" presId="urn:microsoft.com/office/officeart/2008/layout/VerticalCurvedList"/>
    <dgm:cxn modelId="{D725AAEE-7E1A-43B3-9F4B-AC484EA54605}" type="presParOf" srcId="{93199E2E-80DC-4A81-9238-3F34F7610597}" destId="{B0CDC83F-4931-49E8-91F9-F171A43A9DAD}" srcOrd="4" destOrd="0" presId="urn:microsoft.com/office/officeart/2008/layout/VerticalCurvedList"/>
    <dgm:cxn modelId="{EDEE1B42-04AE-4292-BEB5-F8836C8D43E1}" type="presParOf" srcId="{B0CDC83F-4931-49E8-91F9-F171A43A9DAD}" destId="{CABB8332-F56A-4A28-81BB-00CF83036605}" srcOrd="0" destOrd="0" presId="urn:microsoft.com/office/officeart/2008/layout/VerticalCurvedList"/>
    <dgm:cxn modelId="{1D2068CB-F444-44E8-8A9C-5D7D6DC48B78}" type="presParOf" srcId="{93199E2E-80DC-4A81-9238-3F34F7610597}" destId="{2F4868E0-9E5E-417D-B156-93710F38BE28}" srcOrd="5" destOrd="0" presId="urn:microsoft.com/office/officeart/2008/layout/VerticalCurvedList"/>
    <dgm:cxn modelId="{2BD4D5B1-A75C-42BF-B9EE-DF7903D5FE63}" type="presParOf" srcId="{93199E2E-80DC-4A81-9238-3F34F7610597}" destId="{A3449389-24A5-4E21-829E-337D3AAACC07}" srcOrd="6" destOrd="0" presId="urn:microsoft.com/office/officeart/2008/layout/VerticalCurvedList"/>
    <dgm:cxn modelId="{2EE66A23-CF6F-497C-B51C-405CCD7CFB08}" type="presParOf" srcId="{A3449389-24A5-4E21-829E-337D3AAACC07}" destId="{3E3BDD89-0E5E-48FD-9608-5E7DBED8192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9D8727-625A-4EF5-9CF5-7112BE503B9B}">
      <dsp:nvSpPr>
        <dsp:cNvPr id="0" name=""/>
        <dsp:cNvSpPr/>
      </dsp:nvSpPr>
      <dsp:spPr>
        <a:xfrm>
          <a:off x="-2305293" y="-109760"/>
          <a:ext cx="2744658" cy="2392240"/>
        </a:xfrm>
        <a:prstGeom prst="blockArc">
          <a:avLst>
            <a:gd name="adj1" fmla="val 18900000"/>
            <a:gd name="adj2" fmla="val 2700000"/>
            <a:gd name="adj3" fmla="val 432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rgbClr val="B1C15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FE970-0CED-4798-864E-ADE9C47FF9CD}">
      <dsp:nvSpPr>
        <dsp:cNvPr id="0" name=""/>
        <dsp:cNvSpPr/>
      </dsp:nvSpPr>
      <dsp:spPr>
        <a:xfrm>
          <a:off x="326214" y="224124"/>
          <a:ext cx="3556096" cy="434687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857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93938" tIns="35560" rIns="35560" bIns="35560" numCol="1" spcCol="1270" anchor="ctr" anchorCtr="0">
          <a:noAutofit/>
        </a:bodyPr>
        <a:lstStyle/>
        <a:p>
          <a:pPr lvl="0" algn="l" defTabSz="622300">
            <a:lnSpc>
              <a:spcPts val="1400"/>
            </a:lnSpc>
            <a:spcBef>
              <a:spcPct val="0"/>
            </a:spcBef>
            <a:spcAft>
              <a:spcPts val="0"/>
            </a:spcAft>
          </a:pPr>
          <a:r>
            <a:rPr lang="ru-RU" sz="1400" b="0" kern="120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Разработка комплекса мер по мотивации граждан к здоровому образу жизни</a:t>
          </a:r>
          <a:endParaRPr lang="ru-RU" sz="1400" b="0" kern="120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sp:txBody>
      <dsp:txXfrm>
        <a:off x="326214" y="224124"/>
        <a:ext cx="3556096" cy="434687"/>
      </dsp:txXfrm>
    </dsp:sp>
    <dsp:sp modelId="{B57CE8CB-7A99-48A8-85CE-080CB6F012BB}">
      <dsp:nvSpPr>
        <dsp:cNvPr id="0" name=""/>
        <dsp:cNvSpPr/>
      </dsp:nvSpPr>
      <dsp:spPr>
        <a:xfrm>
          <a:off x="45138" y="170915"/>
          <a:ext cx="560634" cy="521413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6699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80DAC4-00CA-4C0D-BA4A-5AF93FBCB4A9}">
      <dsp:nvSpPr>
        <dsp:cNvPr id="0" name=""/>
        <dsp:cNvSpPr/>
      </dsp:nvSpPr>
      <dsp:spPr>
        <a:xfrm>
          <a:off x="585718" y="715836"/>
          <a:ext cx="3301436" cy="443256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3938" tIns="35560" rIns="35560" bIns="35560" numCol="1" spcCol="1270" anchor="ctr" anchorCtr="0">
          <a:noAutofit/>
        </a:bodyPr>
        <a:lstStyle/>
        <a:p>
          <a:pPr lvl="0" algn="l" defTabSz="622300">
            <a:lnSpc>
              <a:spcPts val="14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Создание центров общественного здоровья</a:t>
          </a:r>
          <a:endParaRPr lang="ru-RU" sz="1400" b="0" kern="120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sp:txBody>
      <dsp:txXfrm>
        <a:off x="585718" y="715836"/>
        <a:ext cx="3301436" cy="443256"/>
      </dsp:txXfrm>
    </dsp:sp>
    <dsp:sp modelId="{25960738-D3B5-48CA-A413-6A49F2B6EB24}">
      <dsp:nvSpPr>
        <dsp:cNvPr id="0" name=""/>
        <dsp:cNvSpPr/>
      </dsp:nvSpPr>
      <dsp:spPr>
        <a:xfrm>
          <a:off x="276853" y="664528"/>
          <a:ext cx="514205" cy="525639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6699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9AAF34-292D-4572-9E4D-9FD1F6E59142}">
      <dsp:nvSpPr>
        <dsp:cNvPr id="0" name=""/>
        <dsp:cNvSpPr/>
      </dsp:nvSpPr>
      <dsp:spPr>
        <a:xfrm>
          <a:off x="609862" y="1248257"/>
          <a:ext cx="3271918" cy="435183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3938" tIns="35560" rIns="35560" bIns="35560" numCol="1" spcCol="1270" anchor="ctr" anchorCtr="0">
          <a:noAutofit/>
        </a:bodyPr>
        <a:lstStyle/>
        <a:p>
          <a:pPr lvl="0" algn="l" defTabSz="622300">
            <a:lnSpc>
              <a:spcPts val="14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Охват диспансеризацией отдельных категорий взрослого населения</a:t>
          </a:r>
          <a:endParaRPr lang="ru-RU" sz="1400" b="0" kern="120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sp:txBody>
      <dsp:txXfrm>
        <a:off x="609862" y="1248257"/>
        <a:ext cx="3271918" cy="435183"/>
      </dsp:txXfrm>
    </dsp:sp>
    <dsp:sp modelId="{B18CBB39-C93F-4C80-9203-74683665D830}">
      <dsp:nvSpPr>
        <dsp:cNvPr id="0" name=""/>
        <dsp:cNvSpPr/>
      </dsp:nvSpPr>
      <dsp:spPr>
        <a:xfrm>
          <a:off x="255062" y="1209532"/>
          <a:ext cx="536003" cy="543650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6699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1BD428-6E72-4470-8E93-46E87F777ACF}">
      <dsp:nvSpPr>
        <dsp:cNvPr id="0" name=""/>
        <dsp:cNvSpPr/>
      </dsp:nvSpPr>
      <dsp:spPr>
        <a:xfrm>
          <a:off x="402191" y="1756757"/>
          <a:ext cx="3475479" cy="504687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3938" tIns="35560" rIns="35560" bIns="35560" numCol="1" spcCol="1270" anchor="ctr" anchorCtr="0">
          <a:noAutofit/>
        </a:bodyPr>
        <a:lstStyle/>
        <a:p>
          <a:pPr lvl="0" algn="l" defTabSz="622300">
            <a:lnSpc>
              <a:spcPts val="14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Повышение доступности медицинской помощи для жителей сельской местности </a:t>
          </a:r>
          <a:endParaRPr lang="ru-RU" sz="1400" b="0" kern="120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sp:txBody>
      <dsp:txXfrm>
        <a:off x="402191" y="1756757"/>
        <a:ext cx="3475479" cy="504687"/>
      </dsp:txXfrm>
    </dsp:sp>
    <dsp:sp modelId="{439B2CBE-E930-427A-A7CD-CEC098455158}">
      <dsp:nvSpPr>
        <dsp:cNvPr id="0" name=""/>
        <dsp:cNvSpPr/>
      </dsp:nvSpPr>
      <dsp:spPr>
        <a:xfrm>
          <a:off x="43555" y="1686465"/>
          <a:ext cx="563800" cy="5659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9D8727-625A-4EF5-9CF5-7112BE503B9B}">
      <dsp:nvSpPr>
        <dsp:cNvPr id="0" name=""/>
        <dsp:cNvSpPr/>
      </dsp:nvSpPr>
      <dsp:spPr>
        <a:xfrm>
          <a:off x="-2442270" y="372497"/>
          <a:ext cx="2941891" cy="2433429"/>
        </a:xfrm>
        <a:prstGeom prst="blockArc">
          <a:avLst>
            <a:gd name="adj1" fmla="val 18900000"/>
            <a:gd name="adj2" fmla="val 2700000"/>
            <a:gd name="adj3" fmla="val 432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rgbClr val="B1C15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FE970-0CED-4798-864E-ADE9C47FF9CD}">
      <dsp:nvSpPr>
        <dsp:cNvPr id="0" name=""/>
        <dsp:cNvSpPr/>
      </dsp:nvSpPr>
      <dsp:spPr>
        <a:xfrm>
          <a:off x="305470" y="735276"/>
          <a:ext cx="3604549" cy="47309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857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86547" tIns="35560" rIns="35560" bIns="35560" numCol="1" spcCol="1270" anchor="ctr" anchorCtr="0">
          <a:noAutofit/>
        </a:bodyPr>
        <a:lstStyle/>
        <a:p>
          <a:pPr lvl="0" algn="l" defTabSz="622300">
            <a:lnSpc>
              <a:spcPts val="1400"/>
            </a:lnSpc>
            <a:spcBef>
              <a:spcPct val="0"/>
            </a:spcBef>
            <a:spcAft>
              <a:spcPts val="0"/>
            </a:spcAft>
          </a:pPr>
          <a:r>
            <a:rPr lang="ru-RU" sz="1400" b="0" kern="120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Создание высокопроизводительных рабочих мест</a:t>
          </a:r>
          <a:endParaRPr lang="ru-RU" sz="1400" b="0" kern="120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sp:txBody>
      <dsp:txXfrm>
        <a:off x="305470" y="735276"/>
        <a:ext cx="3604549" cy="473094"/>
      </dsp:txXfrm>
    </dsp:sp>
    <dsp:sp modelId="{B57CE8CB-7A99-48A8-85CE-080CB6F012BB}">
      <dsp:nvSpPr>
        <dsp:cNvPr id="0" name=""/>
        <dsp:cNvSpPr/>
      </dsp:nvSpPr>
      <dsp:spPr>
        <a:xfrm>
          <a:off x="86778" y="725597"/>
          <a:ext cx="527913" cy="528838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6699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80DAC4-00CA-4C0D-BA4A-5AF93FBCB4A9}">
      <dsp:nvSpPr>
        <dsp:cNvPr id="0" name=""/>
        <dsp:cNvSpPr/>
      </dsp:nvSpPr>
      <dsp:spPr>
        <a:xfrm>
          <a:off x="406801" y="1263946"/>
          <a:ext cx="3489815" cy="57790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6547" tIns="35560" rIns="35560" bIns="35560" numCol="1" spcCol="1270" anchor="ctr" anchorCtr="0">
          <a:noAutofit/>
        </a:bodyPr>
        <a:lstStyle/>
        <a:p>
          <a:pPr lvl="0" algn="l" defTabSz="622300">
            <a:lnSpc>
              <a:spcPts val="14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Привлечение молодежи в регион с целью получения качественного образования</a:t>
          </a:r>
          <a:endParaRPr lang="ru-RU" sz="1400" b="0" kern="120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sp:txBody>
      <dsp:txXfrm>
        <a:off x="406801" y="1263946"/>
        <a:ext cx="3489815" cy="577904"/>
      </dsp:txXfrm>
    </dsp:sp>
    <dsp:sp modelId="{25960738-D3B5-48CA-A413-6A49F2B6EB24}">
      <dsp:nvSpPr>
        <dsp:cNvPr id="0" name=""/>
        <dsp:cNvSpPr/>
      </dsp:nvSpPr>
      <dsp:spPr>
        <a:xfrm>
          <a:off x="140989" y="1274925"/>
          <a:ext cx="581610" cy="543180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6699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9AAF34-292D-4572-9E4D-9FD1F6E59142}">
      <dsp:nvSpPr>
        <dsp:cNvPr id="0" name=""/>
        <dsp:cNvSpPr/>
      </dsp:nvSpPr>
      <dsp:spPr>
        <a:xfrm>
          <a:off x="264259" y="1906074"/>
          <a:ext cx="3613284" cy="466783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6547" tIns="35560" rIns="35560" bIns="35560" numCol="1" spcCol="1270" anchor="ctr" anchorCtr="0">
          <a:noAutofit/>
        </a:bodyPr>
        <a:lstStyle/>
        <a:p>
          <a:pPr lvl="0" algn="l" defTabSz="622300">
            <a:lnSpc>
              <a:spcPts val="14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Поддержка семей с детьми,                                                                    проживающих в сельской местности</a:t>
          </a:r>
          <a:endParaRPr lang="ru-RU" sz="1400" b="0" kern="120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sp:txBody>
      <dsp:txXfrm>
        <a:off x="264259" y="1906074"/>
        <a:ext cx="3613284" cy="466783"/>
      </dsp:txXfrm>
    </dsp:sp>
    <dsp:sp modelId="{B18CBB39-C93F-4C80-9203-74683665D830}">
      <dsp:nvSpPr>
        <dsp:cNvPr id="0" name=""/>
        <dsp:cNvSpPr/>
      </dsp:nvSpPr>
      <dsp:spPr>
        <a:xfrm>
          <a:off x="46285" y="1837050"/>
          <a:ext cx="527913" cy="525283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6699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9D8727-625A-4EF5-9CF5-7112BE503B9B}">
      <dsp:nvSpPr>
        <dsp:cNvPr id="0" name=""/>
        <dsp:cNvSpPr/>
      </dsp:nvSpPr>
      <dsp:spPr>
        <a:xfrm>
          <a:off x="-2282988" y="-270027"/>
          <a:ext cx="2722339" cy="2890930"/>
        </a:xfrm>
        <a:prstGeom prst="blockArc">
          <a:avLst>
            <a:gd name="adj1" fmla="val 18900000"/>
            <a:gd name="adj2" fmla="val 2700000"/>
            <a:gd name="adj3" fmla="val 432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rgbClr val="B1C15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FE970-0CED-4798-864E-ADE9C47FF9CD}">
      <dsp:nvSpPr>
        <dsp:cNvPr id="0" name=""/>
        <dsp:cNvSpPr/>
      </dsp:nvSpPr>
      <dsp:spPr>
        <a:xfrm>
          <a:off x="398336" y="383480"/>
          <a:ext cx="3469342" cy="437146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857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27712" tIns="35560" rIns="35560" bIns="35560" numCol="1" spcCol="1270" anchor="ctr" anchorCtr="0">
          <a:noAutofit/>
        </a:bodyPr>
        <a:lstStyle/>
        <a:p>
          <a:pPr lvl="0" algn="l" defTabSz="622300">
            <a:lnSpc>
              <a:spcPts val="1400"/>
            </a:lnSpc>
            <a:spcBef>
              <a:spcPct val="0"/>
            </a:spcBef>
            <a:spcAft>
              <a:spcPts val="0"/>
            </a:spcAft>
          </a:pPr>
          <a:r>
            <a:rPr lang="ru-RU" sz="1400" b="0" kern="120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Стимулирование рождения второго и     третьего ребенка</a:t>
          </a:r>
          <a:endParaRPr lang="ru-RU" sz="1400" b="0" kern="120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sp:txBody>
      <dsp:txXfrm>
        <a:off x="398336" y="383480"/>
        <a:ext cx="3469342" cy="437146"/>
      </dsp:txXfrm>
    </dsp:sp>
    <dsp:sp modelId="{B57CE8CB-7A99-48A8-85CE-080CB6F012BB}">
      <dsp:nvSpPr>
        <dsp:cNvPr id="0" name=""/>
        <dsp:cNvSpPr/>
      </dsp:nvSpPr>
      <dsp:spPr>
        <a:xfrm>
          <a:off x="68187" y="301059"/>
          <a:ext cx="568196" cy="571112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6699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281A4F-1224-44E6-8B9E-D28CCDCA8A12}">
      <dsp:nvSpPr>
        <dsp:cNvPr id="0" name=""/>
        <dsp:cNvSpPr/>
      </dsp:nvSpPr>
      <dsp:spPr>
        <a:xfrm rot="10800000" flipV="1">
          <a:off x="428007" y="899281"/>
          <a:ext cx="3465013" cy="455040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857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27712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Повышение статуса многодетной семьи</a:t>
          </a:r>
          <a:endParaRPr lang="ru-RU" sz="1400" b="0" kern="120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sp:txBody>
      <dsp:txXfrm rot="10800000" flipV="1">
        <a:off x="428007" y="899281"/>
        <a:ext cx="3465013" cy="455040"/>
      </dsp:txXfrm>
    </dsp:sp>
    <dsp:sp modelId="{CABB8332-F56A-4A28-81BB-00CF83036605}">
      <dsp:nvSpPr>
        <dsp:cNvPr id="0" name=""/>
        <dsp:cNvSpPr/>
      </dsp:nvSpPr>
      <dsp:spPr>
        <a:xfrm>
          <a:off x="152108" y="880180"/>
          <a:ext cx="587311" cy="5596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4868E0-9E5E-417D-B156-93710F38BE28}">
      <dsp:nvSpPr>
        <dsp:cNvPr id="0" name=""/>
        <dsp:cNvSpPr/>
      </dsp:nvSpPr>
      <dsp:spPr>
        <a:xfrm>
          <a:off x="406782" y="1434520"/>
          <a:ext cx="3474780" cy="486871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857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27712" tIns="35560" rIns="35560" bIns="35560" numCol="1" spcCol="1270" anchor="ctr" anchorCtr="0">
          <a:noAutofit/>
        </a:bodyPr>
        <a:lstStyle/>
        <a:p>
          <a:pPr lvl="0" algn="l" defTabSz="622300">
            <a:lnSpc>
              <a:spcPts val="14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rgbClr val="000000"/>
              </a:solidFill>
              <a:latin typeface="Times New Roman"/>
              <a:ea typeface="+mn-ea"/>
              <a:cs typeface="+mn-cs"/>
            </a:rPr>
            <a:t>Формирование комфортной среды для родителей в воспитании детей</a:t>
          </a:r>
          <a:endParaRPr lang="ru-RU" sz="1400" b="0" kern="1200" dirty="0">
            <a:solidFill>
              <a:srgbClr val="000000"/>
            </a:solidFill>
            <a:latin typeface="Times New Roman"/>
            <a:ea typeface="+mn-ea"/>
            <a:cs typeface="+mn-cs"/>
          </a:endParaRPr>
        </a:p>
      </dsp:txBody>
      <dsp:txXfrm>
        <a:off x="406782" y="1434520"/>
        <a:ext cx="3474780" cy="486871"/>
      </dsp:txXfrm>
    </dsp:sp>
    <dsp:sp modelId="{3E3BDD89-0E5E-48FD-9608-5E7DBED81925}">
      <dsp:nvSpPr>
        <dsp:cNvPr id="0" name=""/>
        <dsp:cNvSpPr/>
      </dsp:nvSpPr>
      <dsp:spPr>
        <a:xfrm>
          <a:off x="67937" y="1433960"/>
          <a:ext cx="595770" cy="5789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17" tIns="45707" rIns="91417" bIns="45707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17" tIns="45707" rIns="91417" bIns="4570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fld id="{4FC5EAE4-F71F-47BC-99F1-E0BF2EF21E13}" type="datetimeFigureOut">
              <a:rPr lang="ru-RU"/>
              <a:pPr>
                <a:defRPr/>
              </a:pPr>
              <a:t>30.05.2019</a:t>
            </a:fld>
            <a:endParaRPr lang="ru-RU" dirty="0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17" tIns="45707" rIns="91417" bIns="45707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17" tIns="45707" rIns="91417" bIns="4570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b="0">
                <a:solidFill>
                  <a:schemeClr val="tx1"/>
                </a:solidFill>
              </a:defRPr>
            </a:lvl1pPr>
          </a:lstStyle>
          <a:p>
            <a:fld id="{9E0B18E3-2F31-415D-A192-5F7B32A18FA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17" tIns="45707" rIns="91417" bIns="4570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17" tIns="45707" rIns="91417" bIns="4570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21A91-4AF3-4AF9-A97E-60BD173DFF47}" type="datetimeFigureOut">
              <a:rPr lang="ru-RU"/>
              <a:pPr>
                <a:defRPr/>
              </a:pPr>
              <a:t>30.05.2019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07" rIns="91417" bIns="45707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17" tIns="45707" rIns="91417" bIns="45707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17" tIns="45707" rIns="91417" bIns="4570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17" tIns="45707" rIns="91417" bIns="4570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b="0">
                <a:solidFill>
                  <a:schemeClr val="tx1"/>
                </a:solidFill>
              </a:defRPr>
            </a:lvl1pPr>
          </a:lstStyle>
          <a:p>
            <a:fld id="{ECB69CD6-0C37-4A10-B089-1DB99A60D85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5446" algn="l" defTabSz="9141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35" algn="l" defTabSz="9141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24" algn="l" defTabSz="9141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13" algn="l" defTabSz="9141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2338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CE76D29-061F-48FE-AAFE-DB078659F6D9}" type="slidenum">
              <a:rPr lang="ru-RU" altLang="ru-RU">
                <a:solidFill>
                  <a:srgbClr val="000000"/>
                </a:solidFill>
              </a:rPr>
              <a:pPr/>
              <a:t>1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14763" y="9375775"/>
            <a:ext cx="29194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00" tIns="45800" rIns="91600" bIns="45800" anchor="b"/>
          <a:lstStyle/>
          <a:p>
            <a:pPr algn="r"/>
            <a:fld id="{20DF40BE-3D58-4C90-884F-8FBF8AB93472}" type="slidenum">
              <a:rPr lang="ru-RU" altLang="ru-RU" sz="1200"/>
              <a:pPr algn="r"/>
              <a:t>10</a:t>
            </a:fld>
            <a:endParaRPr lang="ru-RU" altLang="ru-RU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0113" y="739775"/>
            <a:ext cx="4938712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ru-RU" sz="150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14763" y="9375775"/>
            <a:ext cx="29194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00" tIns="45800" rIns="91600" bIns="45800" anchor="b"/>
          <a:lstStyle/>
          <a:p>
            <a:pPr algn="r"/>
            <a:fld id="{D0AA7E41-A14D-4EFD-A013-020FE7043ED0}" type="slidenum">
              <a:rPr lang="ru-RU" altLang="ru-RU" sz="1200"/>
              <a:pPr algn="r"/>
              <a:t>11</a:t>
            </a:fld>
            <a:endParaRPr lang="ru-RU" altLang="ru-RU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0113" y="739775"/>
            <a:ext cx="4938712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ru-RU" sz="150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14763" y="9375775"/>
            <a:ext cx="29194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00" tIns="45800" rIns="91600" bIns="45800" anchor="b"/>
          <a:lstStyle/>
          <a:p>
            <a:pPr algn="r"/>
            <a:fld id="{B93A8C30-6917-4242-BE2E-E13DE43AF6B6}" type="slidenum">
              <a:rPr lang="ru-RU" altLang="ru-RU" sz="1200"/>
              <a:pPr algn="r"/>
              <a:t>12</a:t>
            </a:fld>
            <a:endParaRPr lang="ru-RU" altLang="ru-RU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0113" y="739775"/>
            <a:ext cx="4938712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ru-RU" sz="150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14763" y="9375775"/>
            <a:ext cx="29194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00" tIns="45800" rIns="91600" bIns="45800" anchor="b"/>
          <a:lstStyle/>
          <a:p>
            <a:pPr algn="r"/>
            <a:fld id="{F0B79B6D-A61B-4653-87BE-A767DA90E0AF}" type="slidenum">
              <a:rPr lang="ru-RU" altLang="ru-RU" sz="1200"/>
              <a:pPr algn="r"/>
              <a:t>13</a:t>
            </a:fld>
            <a:endParaRPr lang="ru-RU" altLang="ru-RU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0113" y="739775"/>
            <a:ext cx="4938712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ru-RU" sz="150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2CDB935-D928-45B3-8006-04AD11494969}" type="slidenum">
              <a:rPr lang="ru-RU" altLang="ru-RU">
                <a:solidFill>
                  <a:srgbClr val="000000"/>
                </a:solidFill>
              </a:rPr>
              <a:pPr/>
              <a:t>14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7172" name="Номер слайда 3"/>
          <p:cNvSpPr txBox="1">
            <a:spLocks noGrp="1"/>
          </p:cNvSpPr>
          <p:nvPr/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61" tIns="46132" rIns="92261" bIns="46132" anchor="b"/>
          <a:lstStyle/>
          <a:p>
            <a:pPr algn="r" eaLnBrk="1" hangingPunct="1"/>
            <a:fld id="{ABE521A1-09F5-404F-9458-F13D981E5D15}" type="slidenum">
              <a:rPr lang="ru-RU" altLang="ru-RU" sz="1200"/>
              <a:pPr algn="r" eaLnBrk="1" hangingPunct="1"/>
              <a:t>2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z="150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 txBox="1">
            <a:spLocks noGrp="1" noChangeArrowheads="1"/>
          </p:cNvSpPr>
          <p:nvPr/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06" tIns="46105" rIns="92206" bIns="46105" anchor="b"/>
          <a:lstStyle/>
          <a:p>
            <a:pPr algn="r" defTabSz="906463"/>
            <a:fld id="{5C18AB19-FD7B-4226-BBFF-B6876CE13E6C}" type="slidenum">
              <a:rPr lang="ru-RU" altLang="ru-RU" sz="1200">
                <a:latin typeface="Arial" charset="0"/>
              </a:rPr>
              <a:pPr algn="r" defTabSz="906463"/>
              <a:t>4</a:t>
            </a:fld>
            <a:endParaRPr lang="ru-RU" altLang="ru-RU" sz="1200"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2338" y="747713"/>
            <a:ext cx="4960937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6463"/>
            <a:ext cx="5437187" cy="4462462"/>
          </a:xfrm>
          <a:noFill/>
        </p:spPr>
        <p:txBody>
          <a:bodyPr wrap="square" lIns="92206" tIns="46105" rIns="92206" bIns="46105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ru-RU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3848100" y="8636000"/>
            <a:ext cx="29464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00" tIns="45800" rIns="91600" bIns="45800" anchor="b"/>
          <a:lstStyle/>
          <a:p>
            <a:pPr algn="r"/>
            <a:fld id="{775E4E79-C2A7-4C67-A4A9-61DE3BA9E7EC}" type="slidenum">
              <a:rPr lang="ru-RU" altLang="ru-RU" sz="1200"/>
              <a:pPr algn="r"/>
              <a:t>5</a:t>
            </a:fld>
            <a:endParaRPr lang="ru-RU" altLang="ru-RU" sz="12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5538" y="681038"/>
            <a:ext cx="4548187" cy="34115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ru-RU" sz="150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14763" y="9375775"/>
            <a:ext cx="29194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00" tIns="45800" rIns="91600" bIns="45800" anchor="b"/>
          <a:lstStyle/>
          <a:p>
            <a:pPr algn="r"/>
            <a:fld id="{C5A05FB7-938A-405A-B5BE-DC0D2E090250}" type="slidenum">
              <a:rPr lang="ru-RU" altLang="ru-RU" sz="1200"/>
              <a:pPr algn="r"/>
              <a:t>6</a:t>
            </a:fld>
            <a:endParaRPr lang="ru-RU" altLang="ru-RU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0113" y="739775"/>
            <a:ext cx="4938712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ru-RU" sz="150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F6508B-F78F-4D92-8220-6D3B32515993}" type="slidenum">
              <a:rPr lang="ru-RU" altLang="ru-RU">
                <a:solidFill>
                  <a:srgbClr val="000000"/>
                </a:solidFill>
              </a:rPr>
              <a:pPr/>
              <a:t>7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14763" y="9375775"/>
            <a:ext cx="29194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00" tIns="45800" rIns="91600" bIns="45800" anchor="b"/>
          <a:lstStyle/>
          <a:p>
            <a:pPr algn="r"/>
            <a:fld id="{7333FA60-D04D-419D-9218-3ED510FFCC0B}" type="slidenum">
              <a:rPr lang="ru-RU" altLang="ru-RU" sz="1200"/>
              <a:pPr algn="r"/>
              <a:t>8</a:t>
            </a:fld>
            <a:endParaRPr lang="ru-RU" altLang="ru-RU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0113" y="739775"/>
            <a:ext cx="4938712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ru-RU" sz="150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814763" y="9375775"/>
            <a:ext cx="29194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00" tIns="45800" rIns="91600" bIns="45800" anchor="b"/>
          <a:lstStyle/>
          <a:p>
            <a:pPr algn="r"/>
            <a:fld id="{5E339824-774B-4038-BE62-90F98A29079C}" type="slidenum">
              <a:rPr lang="ru-RU" altLang="ru-RU" sz="1200"/>
              <a:pPr algn="r"/>
              <a:t>9</a:t>
            </a:fld>
            <a:endParaRPr lang="ru-RU" altLang="ru-RU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0113" y="739775"/>
            <a:ext cx="4938712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ru-RU" sz="150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213043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6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9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2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5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8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4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C1EF1-2E78-412E-9F69-0107197D8A2E}" type="datetime1">
              <a:rPr lang="ru-RU"/>
              <a:pPr>
                <a:defRPr/>
              </a:pPr>
              <a:t>30.05.2019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0036F-E4D4-4A99-964D-5BE6D447C44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4E0D6-BB4D-4728-8ED4-D57442183655}" type="datetime1">
              <a:rPr lang="ru-RU"/>
              <a:pPr>
                <a:defRPr/>
              </a:pPr>
              <a:t>30.05.2019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D73A2-3A34-4865-ADD6-C6964CC7527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65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E9F52-C2C7-4370-8628-53E1E01A8664}" type="datetime1">
              <a:rPr lang="ru-RU"/>
              <a:pPr>
                <a:defRPr/>
              </a:pPr>
              <a:t>30.05.2019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4242CD-13FC-402E-AE0A-3D64CF5BA84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D3A73-323C-4708-8CEC-97964F057A46}" type="datetime1">
              <a:rPr lang="ru-RU"/>
              <a:pPr>
                <a:defRPr/>
              </a:pPr>
              <a:t>30.05.2019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FA058-5582-489C-818A-B155789150B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3"/>
            <a:ext cx="7772400" cy="1362075"/>
          </a:xfrm>
        </p:spPr>
        <p:txBody>
          <a:bodyPr anchor="t"/>
          <a:lstStyle>
            <a:lvl1pPr algn="l">
              <a:defRPr sz="3002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1pPr>
            <a:lvl2pPr marL="34308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6171" indent="0">
              <a:buNone/>
              <a:defRPr sz="1201">
                <a:solidFill>
                  <a:schemeClr val="tx1">
                    <a:tint val="75000"/>
                  </a:schemeClr>
                </a:solidFill>
              </a:defRPr>
            </a:lvl3pPr>
            <a:lvl4pPr marL="10292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2343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5428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851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160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4685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469AD-4E0D-4DB9-95C5-546B63803672}" type="datetime1">
              <a:rPr lang="ru-RU"/>
              <a:pPr>
                <a:defRPr/>
              </a:pPr>
              <a:t>30.05.2019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A7D0B-5634-4BCA-A0F7-EDB794BAE8F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07"/>
            <a:ext cx="4038600" cy="4525963"/>
          </a:xfrm>
        </p:spPr>
        <p:txBody>
          <a:bodyPr/>
          <a:lstStyle>
            <a:lvl1pPr>
              <a:defRPr sz="2101"/>
            </a:lvl1pPr>
            <a:lvl2pPr>
              <a:defRPr sz="1801"/>
            </a:lvl2pPr>
            <a:lvl3pPr>
              <a:defRPr sz="1501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7"/>
            <a:ext cx="4038600" cy="4525963"/>
          </a:xfrm>
        </p:spPr>
        <p:txBody>
          <a:bodyPr/>
          <a:lstStyle>
            <a:lvl1pPr>
              <a:defRPr sz="2101"/>
            </a:lvl1pPr>
            <a:lvl2pPr>
              <a:defRPr sz="1801"/>
            </a:lvl2pPr>
            <a:lvl3pPr>
              <a:defRPr sz="1501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456C7-CC38-4A25-A6B7-0807FE6D90C1}" type="datetime1">
              <a:rPr lang="ru-RU"/>
              <a:pPr>
                <a:defRPr/>
              </a:pPr>
              <a:t>30.05.2019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0DC661-D61E-407D-9DC5-115756800A0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1801" b="1"/>
            </a:lvl1pPr>
            <a:lvl2pPr marL="343086" indent="0">
              <a:buNone/>
              <a:defRPr sz="1501" b="1"/>
            </a:lvl2pPr>
            <a:lvl3pPr marL="686171" indent="0">
              <a:buNone/>
              <a:defRPr sz="1351" b="1"/>
            </a:lvl3pPr>
            <a:lvl4pPr marL="1029257" indent="0">
              <a:buNone/>
              <a:defRPr sz="1201" b="1"/>
            </a:lvl4pPr>
            <a:lvl5pPr marL="1372343" indent="0">
              <a:buNone/>
              <a:defRPr sz="1201" b="1"/>
            </a:lvl5pPr>
            <a:lvl6pPr marL="1715428" indent="0">
              <a:buNone/>
              <a:defRPr sz="1201" b="1"/>
            </a:lvl6pPr>
            <a:lvl7pPr marL="2058514" indent="0">
              <a:buNone/>
              <a:defRPr sz="1201" b="1"/>
            </a:lvl7pPr>
            <a:lvl8pPr marL="2401600" indent="0">
              <a:buNone/>
              <a:defRPr sz="1201" b="1"/>
            </a:lvl8pPr>
            <a:lvl9pPr marL="2744685" indent="0">
              <a:buNone/>
              <a:defRPr sz="120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2174876"/>
            <a:ext cx="4040188" cy="3951288"/>
          </a:xfrm>
        </p:spPr>
        <p:txBody>
          <a:bodyPr/>
          <a:lstStyle>
            <a:lvl1pPr>
              <a:defRPr sz="1801"/>
            </a:lvl1pPr>
            <a:lvl2pPr>
              <a:defRPr sz="1501"/>
            </a:lvl2pPr>
            <a:lvl3pPr>
              <a:defRPr sz="1351"/>
            </a:lvl3pPr>
            <a:lvl4pPr>
              <a:defRPr sz="1201"/>
            </a:lvl4pPr>
            <a:lvl5pPr>
              <a:defRPr sz="1201"/>
            </a:lvl5pPr>
            <a:lvl6pPr>
              <a:defRPr sz="1201"/>
            </a:lvl6pPr>
            <a:lvl7pPr>
              <a:defRPr sz="1201"/>
            </a:lvl7pPr>
            <a:lvl8pPr>
              <a:defRPr sz="1201"/>
            </a:lvl8pPr>
            <a:lvl9pPr>
              <a:defRPr sz="1201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535113"/>
            <a:ext cx="4041775" cy="639762"/>
          </a:xfrm>
        </p:spPr>
        <p:txBody>
          <a:bodyPr anchor="b"/>
          <a:lstStyle>
            <a:lvl1pPr marL="0" indent="0">
              <a:buNone/>
              <a:defRPr sz="1801" b="1"/>
            </a:lvl1pPr>
            <a:lvl2pPr marL="343086" indent="0">
              <a:buNone/>
              <a:defRPr sz="1501" b="1"/>
            </a:lvl2pPr>
            <a:lvl3pPr marL="686171" indent="0">
              <a:buNone/>
              <a:defRPr sz="1351" b="1"/>
            </a:lvl3pPr>
            <a:lvl4pPr marL="1029257" indent="0">
              <a:buNone/>
              <a:defRPr sz="1201" b="1"/>
            </a:lvl4pPr>
            <a:lvl5pPr marL="1372343" indent="0">
              <a:buNone/>
              <a:defRPr sz="1201" b="1"/>
            </a:lvl5pPr>
            <a:lvl6pPr marL="1715428" indent="0">
              <a:buNone/>
              <a:defRPr sz="1201" b="1"/>
            </a:lvl6pPr>
            <a:lvl7pPr marL="2058514" indent="0">
              <a:buNone/>
              <a:defRPr sz="1201" b="1"/>
            </a:lvl7pPr>
            <a:lvl8pPr marL="2401600" indent="0">
              <a:buNone/>
              <a:defRPr sz="1201" b="1"/>
            </a:lvl8pPr>
            <a:lvl9pPr marL="2744685" indent="0">
              <a:buNone/>
              <a:defRPr sz="120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2" y="2174876"/>
            <a:ext cx="4041775" cy="3951288"/>
          </a:xfrm>
        </p:spPr>
        <p:txBody>
          <a:bodyPr/>
          <a:lstStyle>
            <a:lvl1pPr>
              <a:defRPr sz="1801"/>
            </a:lvl1pPr>
            <a:lvl2pPr>
              <a:defRPr sz="1501"/>
            </a:lvl2pPr>
            <a:lvl3pPr>
              <a:defRPr sz="1351"/>
            </a:lvl3pPr>
            <a:lvl4pPr>
              <a:defRPr sz="1201"/>
            </a:lvl4pPr>
            <a:lvl5pPr>
              <a:defRPr sz="1201"/>
            </a:lvl5pPr>
            <a:lvl6pPr>
              <a:defRPr sz="1201"/>
            </a:lvl6pPr>
            <a:lvl7pPr>
              <a:defRPr sz="1201"/>
            </a:lvl7pPr>
            <a:lvl8pPr>
              <a:defRPr sz="1201"/>
            </a:lvl8pPr>
            <a:lvl9pPr>
              <a:defRPr sz="1201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12484-1A14-4A7E-823C-0CA7F82F6A61}" type="datetime1">
              <a:rPr lang="ru-RU"/>
              <a:pPr>
                <a:defRPr/>
              </a:pPr>
              <a:t>30.05.2019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9920A-48C3-46E8-B445-748A1E7E3AD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B30C5-E3A8-41E9-B4F2-59AA00C17CE3}" type="datetime1">
              <a:rPr lang="ru-RU"/>
              <a:pPr>
                <a:defRPr/>
              </a:pPr>
              <a:t>30.05.2019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90A23-0264-4E5A-B12C-3B60CAA6B1A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585DE-62BC-4367-A8C2-18D70E11B252}" type="datetime1">
              <a:rPr lang="ru-RU"/>
              <a:pPr>
                <a:defRPr/>
              </a:pPr>
              <a:t>30.05.2019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74FED-0267-4F50-9D8D-4E12B20A2E4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2" cy="1162050"/>
          </a:xfrm>
        </p:spPr>
        <p:txBody>
          <a:bodyPr anchor="b"/>
          <a:lstStyle>
            <a:lvl1pPr algn="l">
              <a:defRPr sz="1501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3" y="273062"/>
            <a:ext cx="5111750" cy="5853113"/>
          </a:xfrm>
        </p:spPr>
        <p:txBody>
          <a:bodyPr/>
          <a:lstStyle>
            <a:lvl1pPr>
              <a:defRPr sz="2401"/>
            </a:lvl1pPr>
            <a:lvl2pPr>
              <a:defRPr sz="2101"/>
            </a:lvl2pPr>
            <a:lvl3pPr>
              <a:defRPr sz="1801"/>
            </a:lvl3pPr>
            <a:lvl4pPr>
              <a:defRPr sz="1501"/>
            </a:lvl4pPr>
            <a:lvl5pPr>
              <a:defRPr sz="1501"/>
            </a:lvl5pPr>
            <a:lvl6pPr>
              <a:defRPr sz="1501"/>
            </a:lvl6pPr>
            <a:lvl7pPr>
              <a:defRPr sz="1501"/>
            </a:lvl7pPr>
            <a:lvl8pPr>
              <a:defRPr sz="1501"/>
            </a:lvl8pPr>
            <a:lvl9pPr>
              <a:defRPr sz="1501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2" cy="4691063"/>
          </a:xfrm>
        </p:spPr>
        <p:txBody>
          <a:bodyPr/>
          <a:lstStyle>
            <a:lvl1pPr marL="0" indent="0">
              <a:buNone/>
              <a:defRPr sz="1051"/>
            </a:lvl1pPr>
            <a:lvl2pPr marL="343086" indent="0">
              <a:buNone/>
              <a:defRPr sz="900"/>
            </a:lvl2pPr>
            <a:lvl3pPr marL="686171" indent="0">
              <a:buNone/>
              <a:defRPr sz="751"/>
            </a:lvl3pPr>
            <a:lvl4pPr marL="1029257" indent="0">
              <a:buNone/>
              <a:defRPr sz="675"/>
            </a:lvl4pPr>
            <a:lvl5pPr marL="1372343" indent="0">
              <a:buNone/>
              <a:defRPr sz="675"/>
            </a:lvl5pPr>
            <a:lvl6pPr marL="1715428" indent="0">
              <a:buNone/>
              <a:defRPr sz="675"/>
            </a:lvl6pPr>
            <a:lvl7pPr marL="2058514" indent="0">
              <a:buNone/>
              <a:defRPr sz="675"/>
            </a:lvl7pPr>
            <a:lvl8pPr marL="2401600" indent="0">
              <a:buNone/>
              <a:defRPr sz="675"/>
            </a:lvl8pPr>
            <a:lvl9pPr marL="2744685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AE887-3C7D-4F82-AC86-B2B4844F813C}" type="datetime1">
              <a:rPr lang="ru-RU"/>
              <a:pPr>
                <a:defRPr/>
              </a:pPr>
              <a:t>30.05.2019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1D9E5-2BF2-4507-9E5E-3579BAEFA05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</p:spPr>
        <p:txBody>
          <a:bodyPr anchor="b"/>
          <a:lstStyle>
            <a:lvl1pPr algn="l">
              <a:defRPr sz="1501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1"/>
            </a:lvl1pPr>
            <a:lvl2pPr marL="343086" indent="0">
              <a:buNone/>
              <a:defRPr sz="2101"/>
            </a:lvl2pPr>
            <a:lvl3pPr marL="686171" indent="0">
              <a:buNone/>
              <a:defRPr sz="1801"/>
            </a:lvl3pPr>
            <a:lvl4pPr marL="1029257" indent="0">
              <a:buNone/>
              <a:defRPr sz="1501"/>
            </a:lvl4pPr>
            <a:lvl5pPr marL="1372343" indent="0">
              <a:buNone/>
              <a:defRPr sz="1501"/>
            </a:lvl5pPr>
            <a:lvl6pPr marL="1715428" indent="0">
              <a:buNone/>
              <a:defRPr sz="1501"/>
            </a:lvl6pPr>
            <a:lvl7pPr marL="2058514" indent="0">
              <a:buNone/>
              <a:defRPr sz="1501"/>
            </a:lvl7pPr>
            <a:lvl8pPr marL="2401600" indent="0">
              <a:buNone/>
              <a:defRPr sz="1501"/>
            </a:lvl8pPr>
            <a:lvl9pPr marL="2744685" indent="0">
              <a:buNone/>
              <a:defRPr sz="1501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</p:spPr>
        <p:txBody>
          <a:bodyPr/>
          <a:lstStyle>
            <a:lvl1pPr marL="0" indent="0">
              <a:buNone/>
              <a:defRPr sz="1051"/>
            </a:lvl1pPr>
            <a:lvl2pPr marL="343086" indent="0">
              <a:buNone/>
              <a:defRPr sz="900"/>
            </a:lvl2pPr>
            <a:lvl3pPr marL="686171" indent="0">
              <a:buNone/>
              <a:defRPr sz="751"/>
            </a:lvl3pPr>
            <a:lvl4pPr marL="1029257" indent="0">
              <a:buNone/>
              <a:defRPr sz="675"/>
            </a:lvl4pPr>
            <a:lvl5pPr marL="1372343" indent="0">
              <a:buNone/>
              <a:defRPr sz="675"/>
            </a:lvl5pPr>
            <a:lvl6pPr marL="1715428" indent="0">
              <a:buNone/>
              <a:defRPr sz="675"/>
            </a:lvl6pPr>
            <a:lvl7pPr marL="2058514" indent="0">
              <a:buNone/>
              <a:defRPr sz="675"/>
            </a:lvl7pPr>
            <a:lvl8pPr marL="2401600" indent="0">
              <a:buNone/>
              <a:defRPr sz="675"/>
            </a:lvl8pPr>
            <a:lvl9pPr marL="2744685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F689F-E248-48DD-9911-3DD950C9FCA9}" type="datetime1">
              <a:rPr lang="ru-RU"/>
              <a:pPr>
                <a:defRPr/>
              </a:pPr>
              <a:t>30.05.2019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A3F8F-1351-4C62-8CDB-15D13004284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2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b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44CC0C-86BE-4C58-9CAB-9BAD90981163}" type="datetime1">
              <a:rPr lang="ru-RU"/>
              <a:pPr>
                <a:defRPr/>
              </a:pPr>
              <a:t>30.05.2019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 b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4788" y="6356350"/>
            <a:ext cx="21320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b="0">
                <a:solidFill>
                  <a:srgbClr val="898989"/>
                </a:solidFill>
              </a:defRPr>
            </a:lvl1pPr>
          </a:lstStyle>
          <a:p>
            <a:fld id="{3D4E2A1B-AE5A-470E-941F-D8098C23077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604" r:id="rId1"/>
    <p:sldLayoutId id="2147495605" r:id="rId2"/>
    <p:sldLayoutId id="2147495606" r:id="rId3"/>
    <p:sldLayoutId id="2147495607" r:id="rId4"/>
    <p:sldLayoutId id="2147495608" r:id="rId5"/>
    <p:sldLayoutId id="2147495609" r:id="rId6"/>
    <p:sldLayoutId id="2147495610" r:id="rId7"/>
    <p:sldLayoutId id="2147495611" r:id="rId8"/>
    <p:sldLayoutId id="2147495612" r:id="rId9"/>
    <p:sldLayoutId id="2147495613" r:id="rId10"/>
    <p:sldLayoutId id="214749561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3086" algn="ctr" rtl="0" fontAlgn="base">
        <a:spcBef>
          <a:spcPct val="0"/>
        </a:spcBef>
        <a:spcAft>
          <a:spcPct val="0"/>
        </a:spcAft>
        <a:defRPr sz="3302">
          <a:solidFill>
            <a:schemeClr val="tx1"/>
          </a:solidFill>
          <a:latin typeface="Calibri" pitchFamily="34" charset="0"/>
        </a:defRPr>
      </a:lvl6pPr>
      <a:lvl7pPr marL="686171" algn="ctr" rtl="0" fontAlgn="base">
        <a:spcBef>
          <a:spcPct val="0"/>
        </a:spcBef>
        <a:spcAft>
          <a:spcPct val="0"/>
        </a:spcAft>
        <a:defRPr sz="3302">
          <a:solidFill>
            <a:schemeClr val="tx1"/>
          </a:solidFill>
          <a:latin typeface="Calibri" pitchFamily="34" charset="0"/>
        </a:defRPr>
      </a:lvl7pPr>
      <a:lvl8pPr marL="1029257" algn="ctr" rtl="0" fontAlgn="base">
        <a:spcBef>
          <a:spcPct val="0"/>
        </a:spcBef>
        <a:spcAft>
          <a:spcPct val="0"/>
        </a:spcAft>
        <a:defRPr sz="3302">
          <a:solidFill>
            <a:schemeClr val="tx1"/>
          </a:solidFill>
          <a:latin typeface="Calibri" pitchFamily="34" charset="0"/>
        </a:defRPr>
      </a:lvl8pPr>
      <a:lvl9pPr marL="1372343" algn="ctr" rtl="0" fontAlgn="base">
        <a:spcBef>
          <a:spcPct val="0"/>
        </a:spcBef>
        <a:spcAft>
          <a:spcPct val="0"/>
        </a:spcAft>
        <a:defRPr sz="3302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972" indent="-171543" algn="l" defTabSz="686171" rtl="0" eaLnBrk="1" latinLnBrk="0" hangingPunct="1">
        <a:spcBef>
          <a:spcPct val="20000"/>
        </a:spcBef>
        <a:buFont typeface="Arial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6pPr>
      <a:lvl7pPr marL="2230057" indent="-171543" algn="l" defTabSz="686171" rtl="0" eaLnBrk="1" latinLnBrk="0" hangingPunct="1">
        <a:spcBef>
          <a:spcPct val="20000"/>
        </a:spcBef>
        <a:buFont typeface="Arial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7pPr>
      <a:lvl8pPr marL="2573143" indent="-171543" algn="l" defTabSz="686171" rtl="0" eaLnBrk="1" latinLnBrk="0" hangingPunct="1">
        <a:spcBef>
          <a:spcPct val="20000"/>
        </a:spcBef>
        <a:buFont typeface="Arial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8pPr>
      <a:lvl9pPr marL="2916228" indent="-171543" algn="l" defTabSz="686171" rtl="0" eaLnBrk="1" latinLnBrk="0" hangingPunct="1">
        <a:spcBef>
          <a:spcPct val="20000"/>
        </a:spcBef>
        <a:buFont typeface="Arial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61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3086" algn="l" defTabSz="6861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6171" algn="l" defTabSz="6861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9257" algn="l" defTabSz="6861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2343" algn="l" defTabSz="6861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5428" algn="l" defTabSz="6861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8514" algn="l" defTabSz="6861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1600" algn="l" defTabSz="6861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4685" algn="l" defTabSz="68617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" Type="http://schemas.openxmlformats.org/officeDocument/2006/relationships/notesSlide" Target="../notesSlides/notesSlide14.xml"/><Relationship Id="rId16" Type="http://schemas.openxmlformats.org/officeDocument/2006/relationships/diagramQuickStyle" Target="../diagrams/quickStyle3.xml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QuickStyle" Target="../diagrams/quickStyle2.xml"/><Relationship Id="rId5" Type="http://schemas.openxmlformats.org/officeDocument/2006/relationships/diagramQuickStyle" Target="../diagrams/quickStyle1.xml"/><Relationship Id="rId15" Type="http://schemas.openxmlformats.org/officeDocument/2006/relationships/diagramLayout" Target="../diagrams/layout3.xml"/><Relationship Id="rId10" Type="http://schemas.openxmlformats.org/officeDocument/2006/relationships/diagramLayout" Target="../diagrams/layout2.xml"/><Relationship Id="rId19" Type="http://schemas.openxmlformats.org/officeDocument/2006/relationships/image" Target="../media/image6.png"/><Relationship Id="rId4" Type="http://schemas.openxmlformats.org/officeDocument/2006/relationships/diagramLayout" Target="../diagrams/layout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__________Microsoft_Office_Excel1.xls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oleObject" Target="../embeddings/__________Microsoft_Office_Excel2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900113" y="233363"/>
            <a:ext cx="6669087" cy="547687"/>
          </a:xfrm>
        </p:spPr>
        <p:txBody>
          <a:bodyPr>
            <a:noAutofit/>
          </a:bodyPr>
          <a:lstStyle/>
          <a:p>
            <a:pPr algn="l" defTabSz="430640">
              <a:defRPr/>
            </a:pPr>
            <a:r>
              <a:rPr lang="ru-RU" sz="2000" b="1" dirty="0">
                <a:solidFill>
                  <a:srgbClr val="A88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МИНИСТЕРСТВО ЭКОНОМИЧЕСКОГО РАЗВИТИЯ </a:t>
            </a:r>
            <a:br>
              <a:rPr lang="ru-RU" sz="2000" b="1" dirty="0">
                <a:solidFill>
                  <a:srgbClr val="A88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1" dirty="0">
                <a:solidFill>
                  <a:srgbClr val="A88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ТВЕРСКОЙ ОБЛАСТИ</a:t>
            </a:r>
          </a:p>
        </p:txBody>
      </p:sp>
      <p:sp>
        <p:nvSpPr>
          <p:cNvPr id="4099" name="Содержимое 4"/>
          <p:cNvSpPr>
            <a:spLocks noGrp="1"/>
          </p:cNvSpPr>
          <p:nvPr>
            <p:ph idx="1"/>
          </p:nvPr>
        </p:nvSpPr>
        <p:spPr>
          <a:xfrm>
            <a:off x="733425" y="1863725"/>
            <a:ext cx="8001000" cy="1566863"/>
          </a:xfrm>
        </p:spPr>
        <p:txBody>
          <a:bodyPr/>
          <a:lstStyle/>
          <a:p>
            <a:pPr marL="0" indent="0" algn="ctr" defTabSz="685800">
              <a:buFont typeface="Arial" charset="0"/>
              <a:buNone/>
            </a:pPr>
            <a:r>
              <a:rPr lang="ru-RU" altLang="ru-RU" sz="3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демографических процессов </a:t>
            </a:r>
          </a:p>
          <a:p>
            <a:pPr marL="0" indent="0" algn="ctr" defTabSz="685800">
              <a:buFont typeface="Arial" charset="0"/>
              <a:buNone/>
            </a:pPr>
            <a:r>
              <a:rPr lang="ru-RU" altLang="ru-RU" sz="3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Тверской области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2484438" y="6051550"/>
            <a:ext cx="48482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solidFill>
                  <a:srgbClr val="A88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 Тверь</a:t>
            </a:r>
          </a:p>
          <a:p>
            <a:pPr algn="ctr">
              <a:defRPr/>
            </a:pPr>
            <a:r>
              <a:rPr lang="ru-RU" sz="1600" dirty="0">
                <a:solidFill>
                  <a:srgbClr val="A88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март 2019 года</a:t>
            </a:r>
          </a:p>
        </p:txBody>
      </p:sp>
      <p:pic>
        <p:nvPicPr>
          <p:cNvPr id="4101" name="Рисунок 1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l="5005"/>
          <a:stretch>
            <a:fillRect/>
          </a:stretch>
        </p:blipFill>
        <p:spPr bwMode="auto">
          <a:xfrm>
            <a:off x="14288" y="63500"/>
            <a:ext cx="719137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20"/>
          <p:cNvSpPr txBox="1">
            <a:spLocks/>
          </p:cNvSpPr>
          <p:nvPr/>
        </p:nvSpPr>
        <p:spPr bwMode="auto">
          <a:xfrm>
            <a:off x="785813" y="26988"/>
            <a:ext cx="8178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573088" eaLnBrk="1" hangingPunct="1"/>
            <a:r>
              <a:rPr lang="ru-RU" altLang="ru-RU" sz="160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КОЭФФИЦИЕНТЫ РОЖДАЕМОСТИ ПО СУБЪЕКТАМ ЦЕНТРАЛЬНОГО ФЕДЕРАЛЬНОГО ОКРУГА ЗА 2014-2018 ГОДЫ</a:t>
            </a:r>
          </a:p>
        </p:txBody>
      </p:sp>
      <p:sp>
        <p:nvSpPr>
          <p:cNvPr id="44036" name="Заголовок 20"/>
          <p:cNvSpPr txBox="1">
            <a:spLocks/>
          </p:cNvSpPr>
          <p:nvPr/>
        </p:nvSpPr>
        <p:spPr bwMode="auto">
          <a:xfrm>
            <a:off x="2627313" y="5661025"/>
            <a:ext cx="403383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7308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 defTabSz="573088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573088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573088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573088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ru-RU" altLang="ru-RU" sz="2130" dirty="0">
              <a:solidFill>
                <a:srgbClr val="A8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532" name="Рисунок 5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l="5005"/>
          <a:stretch>
            <a:fillRect/>
          </a:stretch>
        </p:blipFill>
        <p:spPr bwMode="auto">
          <a:xfrm>
            <a:off x="0" y="-1588"/>
            <a:ext cx="785813" cy="974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90575" y="876300"/>
          <a:ext cx="8251824" cy="5689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5041">
                  <a:extLst>
                    <a:ext uri="{9D8B030D-6E8A-4147-A177-3AD203B41FA5}"/>
                  </a:extLst>
                </a:gridCol>
                <a:gridCol w="1894896">
                  <a:extLst>
                    <a:ext uri="{9D8B030D-6E8A-4147-A177-3AD203B41FA5}"/>
                  </a:extLst>
                </a:gridCol>
                <a:gridCol w="1198561">
                  <a:extLst>
                    <a:ext uri="{9D8B030D-6E8A-4147-A177-3AD203B41FA5}"/>
                  </a:extLst>
                </a:gridCol>
                <a:gridCol w="1198561">
                  <a:extLst>
                    <a:ext uri="{9D8B030D-6E8A-4147-A177-3AD203B41FA5}"/>
                  </a:extLst>
                </a:gridCol>
                <a:gridCol w="1396728">
                  <a:extLst>
                    <a:ext uri="{9D8B030D-6E8A-4147-A177-3AD203B41FA5}"/>
                  </a:extLst>
                </a:gridCol>
                <a:gridCol w="1152287">
                  <a:extLst>
                    <a:ext uri="{9D8B030D-6E8A-4147-A177-3AD203B41FA5}"/>
                  </a:extLst>
                </a:gridCol>
                <a:gridCol w="1085750">
                  <a:extLst>
                    <a:ext uri="{9D8B030D-6E8A-4147-A177-3AD203B41FA5}"/>
                  </a:extLst>
                </a:gridCol>
              </a:tblGrid>
              <a:tr h="8629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Место по             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коэффициенту рождаемости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2018 году</a:t>
                      </a:r>
                    </a:p>
                  </a:txBody>
                  <a:tcPr marL="9526" marR="9526" marT="952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Темп 2018 год к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году, %</a:t>
                      </a:r>
                    </a:p>
                  </a:txBody>
                  <a:tcPr marL="9526" marR="9526" marT="952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Место по              темпам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                2018/2014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456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9526" marR="9526" marT="952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10,9</a:t>
                      </a:r>
                    </a:p>
                  </a:txBody>
                  <a:tcPr marL="9526" marR="9526" marT="952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6" marR="9526" marT="952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82,0</a:t>
                      </a:r>
                    </a:p>
                  </a:txBody>
                  <a:tcPr marL="9526" marR="9526" marT="952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6" marR="9526" marT="952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58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Центральный федеральный округ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9526" marR="9526" marT="95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9,9</a:t>
                      </a:r>
                    </a:p>
                  </a:txBody>
                  <a:tcPr marL="9526" marR="9526" marT="95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6" marR="9526" marT="95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86,8</a:t>
                      </a:r>
                    </a:p>
                  </a:txBody>
                  <a:tcPr marL="9526" marR="9526" marT="95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6" marR="9526" marT="9524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430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Москва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44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Калужская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Ярославская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9,8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95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Костромская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9,7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Липецкая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Белгородская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9,3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Брянская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9,2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8 -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места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Владимирская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9,2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Воронежская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9,2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28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Курская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9,2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Рязанская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9,2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83,6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Орловская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9,1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13 -14 места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Тверская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11,3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9,1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80,5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506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Ивановская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9,0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Смоленская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8,3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16-17 места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Тульская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8,3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Тамбовская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2711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37588" y="6519863"/>
            <a:ext cx="533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20"/>
          <p:cNvSpPr txBox="1">
            <a:spLocks/>
          </p:cNvSpPr>
          <p:nvPr/>
        </p:nvSpPr>
        <p:spPr bwMode="auto">
          <a:xfrm>
            <a:off x="785813" y="26988"/>
            <a:ext cx="8178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573088" eaLnBrk="1" hangingPunct="1"/>
            <a:r>
              <a:rPr lang="ru-RU" altLang="ru-RU" sz="160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КОЭФФИЦИЕНТЫ СМЕРТНОСТИ ПО СУБЪЕКТАМ ЦЕНТРАЛЬНОГО ФЕДЕРАЛЬНОГО ОКРУГА ЗА 2014-2018 ГОДЫ</a:t>
            </a:r>
          </a:p>
        </p:txBody>
      </p:sp>
      <p:sp>
        <p:nvSpPr>
          <p:cNvPr id="44036" name="Заголовок 20"/>
          <p:cNvSpPr txBox="1">
            <a:spLocks/>
          </p:cNvSpPr>
          <p:nvPr/>
        </p:nvSpPr>
        <p:spPr bwMode="auto">
          <a:xfrm>
            <a:off x="2627313" y="5661025"/>
            <a:ext cx="403383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7308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 defTabSz="573088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573088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573088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573088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ru-RU" altLang="ru-RU" sz="2130" dirty="0">
              <a:solidFill>
                <a:srgbClr val="A8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580" name="Рисунок 5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l="5005"/>
          <a:stretch>
            <a:fillRect/>
          </a:stretch>
        </p:blipFill>
        <p:spPr bwMode="auto">
          <a:xfrm>
            <a:off x="0" y="-1588"/>
            <a:ext cx="785813" cy="974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90575" y="876300"/>
          <a:ext cx="8251824" cy="56800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>
                  <a:extLst>
                    <a:ext uri="{9D8B030D-6E8A-4147-A177-3AD203B41FA5}"/>
                  </a:extLst>
                </a:gridCol>
                <a:gridCol w="1823893">
                  <a:extLst>
                    <a:ext uri="{9D8B030D-6E8A-4147-A177-3AD203B41FA5}"/>
                  </a:extLst>
                </a:gridCol>
                <a:gridCol w="1198561">
                  <a:extLst>
                    <a:ext uri="{9D8B030D-6E8A-4147-A177-3AD203B41FA5}"/>
                  </a:extLst>
                </a:gridCol>
                <a:gridCol w="1198561">
                  <a:extLst>
                    <a:ext uri="{9D8B030D-6E8A-4147-A177-3AD203B41FA5}"/>
                  </a:extLst>
                </a:gridCol>
                <a:gridCol w="1396728">
                  <a:extLst>
                    <a:ext uri="{9D8B030D-6E8A-4147-A177-3AD203B41FA5}"/>
                  </a:extLst>
                </a:gridCol>
                <a:gridCol w="1152287">
                  <a:extLst>
                    <a:ext uri="{9D8B030D-6E8A-4147-A177-3AD203B41FA5}"/>
                  </a:extLst>
                </a:gridCol>
                <a:gridCol w="1085750">
                  <a:extLst>
                    <a:ext uri="{9D8B030D-6E8A-4147-A177-3AD203B41FA5}"/>
                  </a:extLst>
                </a:gridCol>
              </a:tblGrid>
              <a:tr h="8629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Место по              коэффициентам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смертности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2018 году</a:t>
                      </a:r>
                    </a:p>
                  </a:txBody>
                  <a:tcPr marL="9526" marR="9526" marT="952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Темп 2018 год к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году, %</a:t>
                      </a:r>
                    </a:p>
                  </a:txBody>
                  <a:tcPr marL="9526" marR="9526" marT="952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Место по              темпам 2018 года к 2014 году</a:t>
                      </a:r>
                    </a:p>
                  </a:txBody>
                  <a:tcPr marL="9526" marR="9526" marT="952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456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13,1</a:t>
                      </a:r>
                    </a:p>
                  </a:txBody>
                  <a:tcPr marL="9526" marR="9526" marT="952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</a:t>
                      </a:r>
                    </a:p>
                  </a:txBody>
                  <a:tcPr marL="9526" marR="9526" marT="952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6" marR="9526" marT="952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94,7</a:t>
                      </a:r>
                    </a:p>
                  </a:txBody>
                  <a:tcPr marL="9526" marR="9526" marT="952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6" marR="9526" marT="952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58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Центральный федеральный округ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9526" marR="9526" marT="95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9526" marR="9526" marT="95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6" marR="9526" marT="95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94,9</a:t>
                      </a:r>
                    </a:p>
                  </a:txBody>
                  <a:tcPr marL="9526" marR="9526" marT="95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6" marR="9526" marT="9524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430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г.Москва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6171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9,7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Московская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6171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12,3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44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Белгородская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6171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13,4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12-13 места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Липецкая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6171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14,3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9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Воронежская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6171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14,7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5-6 места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58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Калужская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6171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14,7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14-15 места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28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Костромская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6171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14,8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Ярославская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6171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14,9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14-15 места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Брянская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6171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15,1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7-8 места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Тамбовская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6171" rtl="0" eaLnBrk="1" fontAlgn="b" latinLnBrk="0" hangingPunct="1"/>
                      <a:r>
                        <a:rPr lang="ru-RU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15,2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28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Смоленская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6171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15,3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6171" rtl="0" eaLnBrk="1" fontAlgn="b" latinLnBrk="0" hangingPunct="1"/>
                      <a:r>
                        <a:rPr lang="ru-RU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15,4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12-13 места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Рязанская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6171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15,4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12-13 места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Владимирская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6171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15,8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14-15 места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506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Орловская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6171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15,8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Ивановская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6171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16,0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Тульская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6171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16,2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Тверская область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17,8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6171" rtl="0" eaLnBrk="1" fontAlgn="b" latinLnBrk="0" hangingPunct="1"/>
                      <a:r>
                        <a:rPr lang="ru-RU" sz="1400" b="1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16,8</a:t>
                      </a:r>
                    </a:p>
                  </a:txBody>
                  <a:tcPr marL="9525" marR="9525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94,4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7-8 места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4759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37588" y="6519863"/>
            <a:ext cx="533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20"/>
          <p:cNvSpPr txBox="1">
            <a:spLocks/>
          </p:cNvSpPr>
          <p:nvPr/>
        </p:nvSpPr>
        <p:spPr bwMode="auto">
          <a:xfrm>
            <a:off x="785813" y="26988"/>
            <a:ext cx="8178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573088" eaLnBrk="1" hangingPunct="1"/>
            <a:r>
              <a:rPr lang="ru-RU" altLang="ru-RU" sz="160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ДЕМОГРАФИЧЕСКИЕ ПОКАЗАТЕЛИ НАЦИОНАЛЬНЫХ ПРОЕКТОВ           ТВЕРСКОЙ ОБЛАСТИ</a:t>
            </a:r>
          </a:p>
        </p:txBody>
      </p:sp>
      <p:sp>
        <p:nvSpPr>
          <p:cNvPr id="44036" name="Заголовок 20"/>
          <p:cNvSpPr txBox="1">
            <a:spLocks/>
          </p:cNvSpPr>
          <p:nvPr/>
        </p:nvSpPr>
        <p:spPr bwMode="auto">
          <a:xfrm>
            <a:off x="2627313" y="5661025"/>
            <a:ext cx="403383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7308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 defTabSz="573088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573088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573088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573088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ru-RU" altLang="ru-RU" sz="2130" dirty="0">
              <a:solidFill>
                <a:srgbClr val="A8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628" name="Рисунок 5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l="5005"/>
          <a:stretch>
            <a:fillRect/>
          </a:stretch>
        </p:blipFill>
        <p:spPr bwMode="auto">
          <a:xfrm>
            <a:off x="0" y="-1588"/>
            <a:ext cx="785813" cy="974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85813" y="939800"/>
          <a:ext cx="8178800" cy="57292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2539">
                  <a:extLst>
                    <a:ext uri="{9D8B030D-6E8A-4147-A177-3AD203B41FA5}"/>
                  </a:extLst>
                </a:gridCol>
                <a:gridCol w="1807753">
                  <a:extLst>
                    <a:ext uri="{9D8B030D-6E8A-4147-A177-3AD203B41FA5}"/>
                  </a:extLst>
                </a:gridCol>
                <a:gridCol w="905333">
                  <a:extLst>
                    <a:ext uri="{9D8B030D-6E8A-4147-A177-3AD203B41FA5}"/>
                  </a:extLst>
                </a:gridCol>
                <a:gridCol w="856449">
                  <a:extLst>
                    <a:ext uri="{9D8B030D-6E8A-4147-A177-3AD203B41FA5}"/>
                  </a:extLst>
                </a:gridCol>
                <a:gridCol w="856449">
                  <a:extLst>
                    <a:ext uri="{9D8B030D-6E8A-4147-A177-3AD203B41FA5}"/>
                  </a:extLst>
                </a:gridCol>
                <a:gridCol w="2069752">
                  <a:extLst>
                    <a:ext uri="{9D8B030D-6E8A-4147-A177-3AD203B41FA5}"/>
                  </a:extLst>
                </a:gridCol>
                <a:gridCol w="1290525">
                  <a:extLst>
                    <a:ext uri="{9D8B030D-6E8A-4147-A177-3AD203B41FA5}"/>
                  </a:extLst>
                </a:gridCol>
              </a:tblGrid>
              <a:tr h="6213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2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2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 измерения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базовое значение                   2017 год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год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национального проекта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Ответственный исполнитель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6819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2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Ожидаемая продолжительность жизни при рождении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617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 проект «Демография»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617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здравоохранения Тверской области     Максимов М.А.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8141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Суммарный коэффициент рождаемости	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1,676	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 проект «Демография»</a:t>
                      </a:r>
                    </a:p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Региональный проект: </a:t>
                      </a:r>
                    </a:p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«Финансовая поддержка семей при рождении детей»	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социальной защиты населения Тверской области                   Хохлова Е.В. 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8113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Коэффициенты рождаемости в возрастной группе                                25-29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родившихся на 1000 женщин соответствую-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щего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возраста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 проект «Демография»</a:t>
                      </a:r>
                    </a:p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Региональный проект: </a:t>
                      </a:r>
                    </a:p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«Финансовая поддержка семей при рождении детей»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социальной защиты населения Тверской области                   Хохлова Е.В. 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8097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Коэффициенты рождаемости в возрастной 	</a:t>
                      </a:r>
                    </a:p>
                    <a:p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группе 30-34 лет</a:t>
                      </a: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617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родившихся на 1000 женщин соответствую-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щего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возраста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 проект «Демография»</a:t>
                      </a:r>
                    </a:p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Региональный проект: </a:t>
                      </a:r>
                    </a:p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«Финансовая поддержка семей при рождении детей»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социальной защиты населения Тверской области                   Хохлова Е.В. 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019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Смертность мужчин в возрасте 16-59 лет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100 тыс. населения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 проект «Демография»</a:t>
                      </a:r>
                    </a:p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Региональный проект: </a:t>
                      </a:r>
                      <a:endParaRPr lang="ru-RU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686171" rtl="0" eaLnBrk="1" latinLnBrk="0" hangingPunct="1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«Формирование системы мотивации граждан к здоровому образу жизни, включая здоровое питание и отказ от вредных привычек»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617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здравоохранения Тверской области     Максимов М.А.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9715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Смертность женщин в возрасте 16-54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617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100 тыс. населения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 проект «Демография»</a:t>
                      </a:r>
                    </a:p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Региональный проект: </a:t>
                      </a:r>
                      <a:endParaRPr lang="ru-RU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686171" rtl="0" eaLnBrk="1" latinLnBrk="0" hangingPunct="1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«Формирование системы мотивации граждан к здоровому образу жизни, включая здоровое питание и отказ от вредных привычек»	</a:t>
                      </a: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617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здравоохранения Тверской области    Максимов М.А.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6695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97913" y="6561138"/>
            <a:ext cx="533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20"/>
          <p:cNvSpPr txBox="1">
            <a:spLocks/>
          </p:cNvSpPr>
          <p:nvPr/>
        </p:nvSpPr>
        <p:spPr bwMode="auto">
          <a:xfrm>
            <a:off x="785813" y="203200"/>
            <a:ext cx="8178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573088" eaLnBrk="1" hangingPunct="1"/>
            <a:r>
              <a:rPr lang="ru-RU" altLang="ru-RU" sz="160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ДЕМОГРАФИЧЕСКИЕ ПОКАЗАТЕЛИ НАЦИОНАЛЬНЫХ ПРОЕКТОВ           ТВЕРСКОЙ ОБЛАСТИ</a:t>
            </a:r>
          </a:p>
        </p:txBody>
      </p:sp>
      <p:sp>
        <p:nvSpPr>
          <p:cNvPr id="44036" name="Заголовок 20"/>
          <p:cNvSpPr txBox="1">
            <a:spLocks/>
          </p:cNvSpPr>
          <p:nvPr/>
        </p:nvSpPr>
        <p:spPr bwMode="auto">
          <a:xfrm>
            <a:off x="2627313" y="5661025"/>
            <a:ext cx="403383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7308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 defTabSz="573088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573088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573088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573088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ru-RU" altLang="ru-RU" sz="2130" dirty="0">
              <a:solidFill>
                <a:srgbClr val="A8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676" name="Рисунок 5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l="5005"/>
          <a:stretch>
            <a:fillRect/>
          </a:stretch>
        </p:blipFill>
        <p:spPr bwMode="auto">
          <a:xfrm>
            <a:off x="0" y="-1588"/>
            <a:ext cx="785813" cy="974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87400" y="1112838"/>
          <a:ext cx="8251824" cy="4900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>
                  <a:extLst>
                    <a:ext uri="{9D8B030D-6E8A-4147-A177-3AD203B41FA5}"/>
                  </a:extLst>
                </a:gridCol>
                <a:gridCol w="1823893">
                  <a:extLst>
                    <a:ext uri="{9D8B030D-6E8A-4147-A177-3AD203B41FA5}"/>
                  </a:extLst>
                </a:gridCol>
                <a:gridCol w="913416">
                  <a:extLst>
                    <a:ext uri="{9D8B030D-6E8A-4147-A177-3AD203B41FA5}"/>
                  </a:extLst>
                </a:gridCol>
                <a:gridCol w="864096">
                  <a:extLst>
                    <a:ext uri="{9D8B030D-6E8A-4147-A177-3AD203B41FA5}"/>
                  </a:extLst>
                </a:gridCol>
                <a:gridCol w="864096">
                  <a:extLst>
                    <a:ext uri="{9D8B030D-6E8A-4147-A177-3AD203B41FA5}"/>
                  </a:extLst>
                </a:gridCol>
                <a:gridCol w="2088232">
                  <a:extLst>
                    <a:ext uri="{9D8B030D-6E8A-4147-A177-3AD203B41FA5}"/>
                  </a:extLst>
                </a:gridCol>
                <a:gridCol w="1302047">
                  <a:extLst>
                    <a:ext uri="{9D8B030D-6E8A-4147-A177-3AD203B41FA5}"/>
                  </a:extLst>
                </a:gridCol>
              </a:tblGrid>
              <a:tr h="863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2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2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 измерения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базовое значение             2017 год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год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национального проекта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Ответственный исполнитель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80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Смертность от инфаркта миокарда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617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100 тыс. населения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 проект «Здравоохранение»</a:t>
                      </a:r>
                    </a:p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Региональный проект:</a:t>
                      </a:r>
                    </a:p>
                    <a:p>
                      <a:pPr marL="0" algn="l" defTabSz="686171" rtl="0" eaLnBrk="1" latinLnBrk="0" hangingPunct="1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«Борьба с сердечно-сосудистыми заболеваниями»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617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здравоохранения Тверской области     Максимов М.А.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7716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Смертность от острого нарушения мозгового кровообращения</a:t>
                      </a: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617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100 тыс. населения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 проект «Здравоохранение»</a:t>
                      </a:r>
                    </a:p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Региональный проект:</a:t>
                      </a:r>
                    </a:p>
                    <a:p>
                      <a:pPr marL="0" algn="l" defTabSz="686171" rtl="0" eaLnBrk="1" latinLnBrk="0" hangingPunct="1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«Борьба с сердечно-сосудистыми заболеваниями»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617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здравоохранения Тверской области     Максимов М.А.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2288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Смертность детей в возрасте 0-4 года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617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1000 родившихся живыми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 проект «Здравоохранение»</a:t>
                      </a:r>
                    </a:p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Региональный проект:</a:t>
                      </a:r>
                    </a:p>
                    <a:p>
                      <a:pPr marL="0" algn="l" defTabSz="686171" rtl="0" eaLnBrk="1" latinLnBrk="0" hangingPunct="1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«Программа развития детского здравоохранения Тверской области, включая создание современной инфраструктуры оказания медицинской помощи детям»</a:t>
                      </a:r>
                      <a:endParaRPr lang="ru-RU" sz="1000" b="0" i="0" u="none" strike="noStrike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6" marR="9526" marT="9526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617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здравоохранения Тверской области     Максимов М.А.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2288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617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Смертность детей в возрасте 0-17 лет </a:t>
                      </a: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100 тыс. детей соответствую-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щего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возраста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 проект «Здравоохранение»</a:t>
                      </a:r>
                    </a:p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Региональный проект:</a:t>
                      </a:r>
                    </a:p>
                    <a:p>
                      <a:pPr marL="0" algn="l" defTabSz="686171" rtl="0" eaLnBrk="1" latinLnBrk="0" hangingPunct="1"/>
                      <a:r>
                        <a:rPr lang="ru-RU" sz="1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«Программа развития детского здравоохранения Тверской области, включая создание современной инфраструктуры оказания медицинской помощи детям»	</a:t>
                      </a:r>
                    </a:p>
                  </a:txBody>
                  <a:tcPr marL="9526" marR="9526" marT="9526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617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здравоохранения Тверской области    Максимов М.А.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6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8727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97913" y="6557963"/>
            <a:ext cx="533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28728" name="TextBox 1"/>
          <p:cNvSpPr txBox="1">
            <a:spLocks noChangeArrowheads="1"/>
          </p:cNvSpPr>
          <p:nvPr/>
        </p:nvSpPr>
        <p:spPr bwMode="auto">
          <a:xfrm>
            <a:off x="7740650" y="-34925"/>
            <a:ext cx="15954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400" b="0" i="1">
                <a:latin typeface="Times New Roman" pitchFamily="18" charset="0"/>
                <a:cs typeface="Times New Roman" pitchFamily="18" charset="0"/>
              </a:rPr>
              <a:t>Продолжение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944563" y="26988"/>
            <a:ext cx="7956550" cy="54451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altLang="ru-RU" sz="1800" b="1" dirty="0">
                <a:solidFill>
                  <a:srgbClr val="A8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УЛУЧШЕНИЮ ДЕМОГРАФИЧЕСКОЙ СИТУАЦИИ В ТВЕРСКОЙ ОБЛАСТИ</a:t>
            </a:r>
            <a:endParaRPr lang="ru-RU" sz="1800" b="1" cap="all" dirty="0">
              <a:solidFill>
                <a:srgbClr val="A88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0723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83625" y="6518275"/>
            <a:ext cx="477838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94" name="Прямоугольник с двумя скругленными противолежащими углами 93"/>
          <p:cNvSpPr/>
          <p:nvPr/>
        </p:nvSpPr>
        <p:spPr>
          <a:xfrm>
            <a:off x="827088" y="717550"/>
            <a:ext cx="2122487" cy="5951538"/>
          </a:xfrm>
          <a:prstGeom prst="round2DiagRect">
            <a:avLst/>
          </a:prstGeom>
          <a:gradFill>
            <a:gsLst>
              <a:gs pos="25551">
                <a:schemeClr val="accent6">
                  <a:lumMod val="40000"/>
                  <a:lumOff val="60000"/>
                </a:schemeClr>
              </a:gs>
              <a:gs pos="18480">
                <a:schemeClr val="accent6">
                  <a:lumMod val="40000"/>
                  <a:lumOff val="6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0321">
                <a:srgbClr val="FFDBBD"/>
              </a:gs>
              <a:gs pos="44035">
                <a:schemeClr val="accent6">
                  <a:lumMod val="40000"/>
                  <a:lumOff val="6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rgbClr val="FFF2E7"/>
              </a:gs>
            </a:gsLst>
          </a:gradFill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400" kern="0">
              <a:solidFill>
                <a:srgbClr val="000000"/>
              </a:solidFill>
              <a:latin typeface="Times New Roman"/>
            </a:endParaRPr>
          </a:p>
        </p:txBody>
      </p:sp>
      <p:graphicFrame>
        <p:nvGraphicFramePr>
          <p:cNvPr id="99" name="Схема 98"/>
          <p:cNvGraphicFramePr/>
          <p:nvPr/>
        </p:nvGraphicFramePr>
        <p:xfrm>
          <a:off x="5230817" y="581325"/>
          <a:ext cx="3930086" cy="2407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0" name="Скругленный прямоугольник 99"/>
          <p:cNvSpPr/>
          <p:nvPr/>
        </p:nvSpPr>
        <p:spPr>
          <a:xfrm>
            <a:off x="2771775" y="1165225"/>
            <a:ext cx="2435225" cy="976313"/>
          </a:xfrm>
          <a:prstGeom prst="roundRect">
            <a:avLst>
              <a:gd name="adj" fmla="val 26508"/>
            </a:avLst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смертности</a:t>
            </a:r>
          </a:p>
          <a:p>
            <a:pPr algn="ctr">
              <a:defRPr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Rectangle 2"/>
          <p:cNvSpPr>
            <a:spLocks noChangeArrowheads="1"/>
          </p:cNvSpPr>
          <p:nvPr/>
        </p:nvSpPr>
        <p:spPr bwMode="auto">
          <a:xfrm>
            <a:off x="641350" y="2586038"/>
            <a:ext cx="2366963" cy="1858962"/>
          </a:xfrm>
          <a:prstGeom prst="round2Diag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ru-RU" sz="1600" kern="0" dirty="0">
                <a:solidFill>
                  <a:srgbClr val="000000"/>
                </a:solidFill>
                <a:latin typeface="Times New Roman"/>
                <a:cs typeface="Arial" panose="020B0604020202020204" pitchFamily="34" charset="0"/>
              </a:rPr>
              <a:t>Стабилизация численности населения Тверской области</a:t>
            </a:r>
          </a:p>
        </p:txBody>
      </p:sp>
      <p:pic>
        <p:nvPicPr>
          <p:cNvPr id="30728" name="Рисунок 1"/>
          <p:cNvPicPr>
            <a:picLocks noChangeAspect="1" noChangeArrowheads="1"/>
          </p:cNvPicPr>
          <p:nvPr/>
        </p:nvPicPr>
        <p:blipFill>
          <a:blip r:embed="rId8" cstate="print">
            <a:lum contrast="12000"/>
          </a:blip>
          <a:srcRect l="5005"/>
          <a:stretch>
            <a:fillRect/>
          </a:stretch>
        </p:blipFill>
        <p:spPr bwMode="auto">
          <a:xfrm>
            <a:off x="0" y="0"/>
            <a:ext cx="7207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Схема 14"/>
          <p:cNvGraphicFramePr/>
          <p:nvPr/>
        </p:nvGraphicFramePr>
        <p:xfrm>
          <a:off x="5233988" y="4234419"/>
          <a:ext cx="3966093" cy="2434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6" name="Схема 15"/>
          <p:cNvGraphicFramePr/>
          <p:nvPr/>
        </p:nvGraphicFramePr>
        <p:xfrm>
          <a:off x="5245479" y="2731438"/>
          <a:ext cx="3939941" cy="2064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pic>
        <p:nvPicPr>
          <p:cNvPr id="30731" name="Рисунок 38" descr="MC900441310.PNG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427663" y="4262438"/>
            <a:ext cx="433387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2" name="Рисунок 38" descr="MC900441310.PNG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341938" y="4986338"/>
            <a:ext cx="4286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3" name="Рисунок 38" descr="MC900441310.PNG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429250" y="5543550"/>
            <a:ext cx="433388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4" name="Рисунок 38" descr="MC900441310.PNG"/>
          <p:cNvPicPr>
            <a:picLocks noChangeAspect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354638" y="6129338"/>
            <a:ext cx="407987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Скругленный прямоугольник 23"/>
          <p:cNvSpPr/>
          <p:nvPr/>
        </p:nvSpPr>
        <p:spPr>
          <a:xfrm>
            <a:off x="2809875" y="3173413"/>
            <a:ext cx="2435225" cy="1263650"/>
          </a:xfrm>
          <a:prstGeom prst="roundRect">
            <a:avLst>
              <a:gd name="adj" fmla="val 26508"/>
            </a:avLst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рождаемости</a:t>
            </a:r>
          </a:p>
          <a:p>
            <a:pPr algn="ctr">
              <a:defRPr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795588" y="5068888"/>
            <a:ext cx="2435225" cy="1265237"/>
          </a:xfrm>
          <a:prstGeom prst="roundRect">
            <a:avLst>
              <a:gd name="adj" fmla="val 26508"/>
            </a:avLst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межрегионального       миграционного оттока</a:t>
            </a:r>
          </a:p>
        </p:txBody>
      </p:sp>
      <p:pic>
        <p:nvPicPr>
          <p:cNvPr id="30737" name="Рисунок 38" descr="MC900441310.PNG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324475" y="739775"/>
            <a:ext cx="434975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8" name="Рисунок 38" descr="MC900441310.PNG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556250" y="1309688"/>
            <a:ext cx="4286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9" name="Рисунок 38" descr="MC900441310.PNG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341938" y="2438400"/>
            <a:ext cx="4286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0" name="Рисунок 38" descr="MC900441310.PNG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556250" y="1873250"/>
            <a:ext cx="4286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1" name="Рисунок 38" descr="MC900441310.PNG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495925" y="3681413"/>
            <a:ext cx="454025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2" name="Рисунок 38" descr="MC900441310.PNG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416550" y="3114675"/>
            <a:ext cx="433388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1260475" y="1714500"/>
            <a:ext cx="1841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3" tIns="45717" rIns="91433" bIns="45717" anchor="ctr">
            <a:spAutoFit/>
          </a:bodyPr>
          <a:lstStyle/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2535238" y="150813"/>
            <a:ext cx="4954587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3" tIns="45717" rIns="91433" bIns="45717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18"/>
          <p:cNvSpPr txBox="1">
            <a:spLocks noChangeArrowheads="1"/>
          </p:cNvSpPr>
          <p:nvPr/>
        </p:nvSpPr>
        <p:spPr bwMode="auto">
          <a:xfrm>
            <a:off x="1019175" y="-15875"/>
            <a:ext cx="7954963" cy="8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 anchor="ctr"/>
          <a:lstStyle/>
          <a:p>
            <a:pPr algn="ctr" defTabSz="765175" eaLnBrk="1" hangingPunct="1"/>
            <a:r>
              <a:rPr lang="ru-RU" altLang="ru-RU" sz="2000">
                <a:solidFill>
                  <a:srgbClr val="996600"/>
                </a:solidFill>
                <a:latin typeface="Times New Roman" pitchFamily="18" charset="0"/>
                <a:cs typeface="Times New Roman" pitchFamily="18" charset="0"/>
              </a:rPr>
              <a:t>ДЕМОГРАФИЧЕСКИЕ ПОКАЗАТЕЛИ ПО РОССИИ</a:t>
            </a:r>
          </a:p>
        </p:txBody>
      </p:sp>
      <p:sp>
        <p:nvSpPr>
          <p:cNvPr id="6149" name="TextBox 5"/>
          <p:cNvSpPr txBox="1">
            <a:spLocks noChangeArrowheads="1"/>
          </p:cNvSpPr>
          <p:nvPr/>
        </p:nvSpPr>
        <p:spPr bwMode="auto">
          <a:xfrm>
            <a:off x="323850" y="1484313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3" tIns="45717" rIns="91433" bIns="45717">
            <a:spAutoFit/>
          </a:bodyPr>
          <a:lstStyle/>
          <a:p>
            <a:endParaRPr lang="ru-RU" altLang="ru-RU" sz="2000" i="1">
              <a:solidFill>
                <a:srgbClr val="2159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785813" y="868363"/>
          <a:ext cx="8183564" cy="1543051"/>
        </p:xfrm>
        <a:graphic>
          <a:graphicData uri="http://schemas.openxmlformats.org/drawingml/2006/table">
            <a:tbl>
              <a:tblPr/>
              <a:tblGrid>
                <a:gridCol w="1769963">
                  <a:extLst>
                    <a:ext uri="{9D8B030D-6E8A-4147-A177-3AD203B41FA5}"/>
                  </a:extLst>
                </a:gridCol>
                <a:gridCol w="504056">
                  <a:extLst>
                    <a:ext uri="{9D8B030D-6E8A-4147-A177-3AD203B41FA5}"/>
                  </a:extLst>
                </a:gridCol>
                <a:gridCol w="504056">
                  <a:extLst>
                    <a:ext uri="{9D8B030D-6E8A-4147-A177-3AD203B41FA5}"/>
                  </a:extLst>
                </a:gridCol>
                <a:gridCol w="504056">
                  <a:extLst>
                    <a:ext uri="{9D8B030D-6E8A-4147-A177-3AD203B41FA5}"/>
                  </a:extLst>
                </a:gridCol>
                <a:gridCol w="504056">
                  <a:extLst>
                    <a:ext uri="{9D8B030D-6E8A-4147-A177-3AD203B41FA5}"/>
                  </a:extLst>
                </a:gridCol>
                <a:gridCol w="504056">
                  <a:extLst>
                    <a:ext uri="{9D8B030D-6E8A-4147-A177-3AD203B41FA5}"/>
                  </a:extLst>
                </a:gridCol>
                <a:gridCol w="530807">
                  <a:extLst>
                    <a:ext uri="{9D8B030D-6E8A-4147-A177-3AD203B41FA5}"/>
                  </a:extLst>
                </a:gridCol>
                <a:gridCol w="642588">
                  <a:extLst>
                    <a:ext uri="{9D8B030D-6E8A-4147-A177-3AD203B41FA5}"/>
                  </a:extLst>
                </a:gridCol>
                <a:gridCol w="571052">
                  <a:extLst>
                    <a:ext uri="{9D8B030D-6E8A-4147-A177-3AD203B41FA5}"/>
                  </a:extLst>
                </a:gridCol>
                <a:gridCol w="571052">
                  <a:extLst>
                    <a:ext uri="{9D8B030D-6E8A-4147-A177-3AD203B41FA5}"/>
                  </a:extLst>
                </a:gridCol>
                <a:gridCol w="499671">
                  <a:extLst>
                    <a:ext uri="{9D8B030D-6E8A-4147-A177-3AD203B41FA5}"/>
                  </a:extLst>
                </a:gridCol>
                <a:gridCol w="571235">
                  <a:extLst>
                    <a:ext uri="{9D8B030D-6E8A-4147-A177-3AD203B41FA5}"/>
                  </a:extLst>
                </a:gridCol>
                <a:gridCol w="506916">
                  <a:extLst>
                    <a:ext uri="{9D8B030D-6E8A-4147-A177-3AD203B41FA5}"/>
                  </a:extLst>
                </a:gridCol>
              </a:tblGrid>
              <a:tr h="478067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отчет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отчет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отчет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отчет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отчет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отчет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29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прогноз (базовый вариант) </a:t>
                      </a:r>
                      <a:r>
                        <a:rPr kumimoji="0" lang="ru-RU" altLang="ru-RU" sz="12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2)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6038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 Среднегодовая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численность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населения, млн. чел.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143,5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146,1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146,4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146,7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146,8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146,8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147,3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148,3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150,6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153,0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1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Темп </a:t>
                      </a:r>
                      <a:r>
                        <a:rPr lang="ru-RU" sz="13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роста, %                        </a:t>
                      </a:r>
                      <a:endParaRPr lang="ru-RU" sz="13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100,2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altLang="ru-RU" sz="12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</a:t>
                      </a:r>
                      <a:endParaRPr kumimoji="0" lang="ru-RU" alt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100,2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100,2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kumimoji="0" lang="ru-RU" sz="1200" b="0" i="1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1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kumimoji="0" lang="ru-RU" sz="1200" b="0" i="1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100,3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100,3</a:t>
                      </a: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100,4</a:t>
                      </a:r>
                      <a:endParaRPr kumimoji="0" lang="ru-RU" sz="1200" b="0" i="1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60" marR="3876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6219" name="Рисунок 5"/>
          <p:cNvPicPr>
            <a:picLocks noChangeAspect="1" noChangeArrowheads="1"/>
          </p:cNvPicPr>
          <p:nvPr/>
        </p:nvPicPr>
        <p:blipFill>
          <a:blip r:embed="rId4" cstate="print">
            <a:lum contrast="12000"/>
          </a:blip>
          <a:srcRect l="5005"/>
          <a:stretch>
            <a:fillRect/>
          </a:stretch>
        </p:blipFill>
        <p:spPr bwMode="auto">
          <a:xfrm>
            <a:off x="0" y="0"/>
            <a:ext cx="785813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20" name="TextBox 1"/>
          <p:cNvSpPr txBox="1">
            <a:spLocks noChangeArrowheads="1"/>
          </p:cNvSpPr>
          <p:nvPr/>
        </p:nvSpPr>
        <p:spPr bwMode="auto">
          <a:xfrm>
            <a:off x="8899525" y="6196013"/>
            <a:ext cx="295275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502" tIns="37751" rIns="75502" bIns="37751">
            <a:spAutoFit/>
          </a:bodyPr>
          <a:lstStyle/>
          <a:p>
            <a:pPr algn="r" eaLnBrk="1" hangingPunct="1"/>
            <a:endParaRPr lang="ru-RU" altLang="ru-RU" sz="1400" b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/>
            <a:endParaRPr lang="ru-RU" altLang="ru-RU" sz="1400" b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/>
            <a:r>
              <a:rPr lang="ru-RU" altLang="ru-RU" sz="1400" b="0">
                <a:solidFill>
                  <a:srgbClr val="898989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221" name="TextBox 1"/>
          <p:cNvSpPr txBox="1">
            <a:spLocks noChangeArrowheads="1"/>
          </p:cNvSpPr>
          <p:nvPr/>
        </p:nvSpPr>
        <p:spPr bwMode="auto">
          <a:xfrm>
            <a:off x="736600" y="6083300"/>
            <a:ext cx="7889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defRPr sz="9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9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9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9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9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AutoNum type="arabicParenR"/>
              <a:defRPr/>
            </a:pPr>
            <a:r>
              <a:rPr lang="ru-RU" altLang="ru-RU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несопоставимы ввиду присоединения в марте 2014 года Республики Крым и г. Севастополь</a:t>
            </a:r>
          </a:p>
          <a:p>
            <a:pPr>
              <a:buFontTx/>
              <a:buAutoNum type="arabicParenR"/>
              <a:defRPr/>
            </a:pPr>
            <a:r>
              <a:rPr lang="ru-RU" altLang="ru-RU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демографические показатели на федеральном уровне не представляются</a:t>
            </a:r>
          </a:p>
          <a:p>
            <a:pPr marL="0" indent="0">
              <a:defRPr/>
            </a:pPr>
            <a:endParaRPr lang="ru-RU" altLang="ru-RU" sz="12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85813" y="2535238"/>
          <a:ext cx="4865688" cy="3327401"/>
        </p:xfrm>
        <a:graphic>
          <a:graphicData uri="http://schemas.openxmlformats.org/drawingml/2006/table">
            <a:tbl>
              <a:tblPr/>
              <a:tblGrid>
                <a:gridCol w="1769963">
                  <a:extLst>
                    <a:ext uri="{9D8B030D-6E8A-4147-A177-3AD203B41FA5}"/>
                  </a:extLst>
                </a:gridCol>
                <a:gridCol w="504056">
                  <a:extLst>
                    <a:ext uri="{9D8B030D-6E8A-4147-A177-3AD203B41FA5}"/>
                  </a:extLst>
                </a:gridCol>
                <a:gridCol w="504056">
                  <a:extLst>
                    <a:ext uri="{9D8B030D-6E8A-4147-A177-3AD203B41FA5}"/>
                  </a:extLst>
                </a:gridCol>
                <a:gridCol w="504056">
                  <a:extLst>
                    <a:ext uri="{9D8B030D-6E8A-4147-A177-3AD203B41FA5}"/>
                  </a:extLst>
                </a:gridCol>
                <a:gridCol w="504056">
                  <a:extLst>
                    <a:ext uri="{9D8B030D-6E8A-4147-A177-3AD203B41FA5}"/>
                  </a:extLst>
                </a:gridCol>
                <a:gridCol w="504056">
                  <a:extLst>
                    <a:ext uri="{9D8B030D-6E8A-4147-A177-3AD203B41FA5}"/>
                  </a:extLst>
                </a:gridCol>
                <a:gridCol w="575445">
                  <a:extLst>
                    <a:ext uri="{9D8B030D-6E8A-4147-A177-3AD203B41FA5}"/>
                  </a:extLst>
                </a:gridCol>
              </a:tblGrid>
              <a:tr h="3897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 Число родившихся, тыс. чел.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1 896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1 942</a:t>
                      </a:r>
                      <a:endParaRPr kumimoji="0" lang="ru-RU" altLang="ru-RU" sz="1200" b="0" i="0" u="none" strike="noStrike" kern="1200" cap="none" normalizeH="0" baseline="30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1 941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1 889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1 690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1 599  </a:t>
                      </a:r>
                      <a:endParaRPr kumimoji="0" lang="ru-RU" alt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974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Темп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роста, %                        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99,7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altLang="ru-RU" sz="12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</a:t>
                      </a:r>
                      <a:endParaRPr kumimoji="0" lang="ru-RU" alt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97,3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89,5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94,6</a:t>
                      </a:r>
                      <a:endParaRPr kumimoji="0" lang="ru-RU" alt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857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 Число умерших, тыс. чел.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1 872</a:t>
                      </a:r>
                    </a:p>
                  </a:txBody>
                  <a:tcPr marL="38759" marR="38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1 912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59" marR="38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1 909</a:t>
                      </a:r>
                    </a:p>
                  </a:txBody>
                  <a:tcPr marL="38759" marR="38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1 891</a:t>
                      </a:r>
                    </a:p>
                  </a:txBody>
                  <a:tcPr marL="38759" marR="38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1 824</a:t>
                      </a:r>
                    </a:p>
                  </a:txBody>
                  <a:tcPr marL="38759" marR="38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1 817 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59" marR="38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974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Темп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роста, %                        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98,2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altLang="ru-RU" sz="12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</a:t>
                      </a:r>
                      <a:endParaRPr kumimoji="0" lang="ru-RU" alt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99,1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96,4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99,6</a:t>
                      </a:r>
                      <a:endParaRPr kumimoji="0" lang="ru-RU" alt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753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 Естественная убыль (прирост), тыс. чел.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-134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-218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55" marR="38755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4322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 Число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прибывших на территорию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РФ,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тыс.чел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4 497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4 663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4 735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4 706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4 774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4 911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974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Темп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роста, %                        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107,2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103,7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101,5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101,4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102,9</a:t>
                      </a:r>
                      <a:endParaRPr kumimoji="0" lang="ru-RU" alt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5582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 Число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выбывших с территории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РФ, тыс. чел.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4 201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4 363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4 490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4 444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4 562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4 786 </a:t>
                      </a:r>
                      <a:endParaRPr kumimoji="0" lang="ru-RU" alt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974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Темп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роста, %                        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107,7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103,9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102,9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102,7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104,9</a:t>
                      </a:r>
                      <a:endParaRPr kumimoji="0" lang="ru-RU" alt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964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 Миграционный прирост, тыс. чел.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296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245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262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</a:t>
                      </a: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55" marR="3875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6324" name="Диаграмма 1"/>
          <p:cNvGraphicFramePr>
            <a:graphicFrameLocks/>
          </p:cNvGraphicFramePr>
          <p:nvPr/>
        </p:nvGraphicFramePr>
        <p:xfrm>
          <a:off x="5576888" y="2708275"/>
          <a:ext cx="3617912" cy="3375025"/>
        </p:xfrm>
        <a:graphic>
          <a:graphicData uri="http://schemas.openxmlformats.org/presentationml/2006/ole">
            <p:oleObj spid="_x0000_s6324" name="Chart" r:id="rId5" imgW="3627434" imgH="3377477" progId="Excel.Chart.8">
              <p:embed/>
            </p:oleObj>
          </a:graphicData>
        </a:graphic>
      </p:graphicFrame>
      <p:sp>
        <p:nvSpPr>
          <p:cNvPr id="6325" name="TextBox 2"/>
          <p:cNvSpPr txBox="1">
            <a:spLocks noChangeArrowheads="1"/>
          </p:cNvSpPr>
          <p:nvPr/>
        </p:nvSpPr>
        <p:spPr bwMode="auto">
          <a:xfrm>
            <a:off x="8215313" y="2581275"/>
            <a:ext cx="9207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altLang="ru-RU" sz="1100" b="0">
                <a:latin typeface="Times New Roman" pitchFamily="18" charset="0"/>
                <a:cs typeface="Times New Roman" pitchFamily="18" charset="0"/>
              </a:rPr>
              <a:t>человек</a:t>
            </a:r>
          </a:p>
        </p:txBody>
      </p:sp>
      <p:sp>
        <p:nvSpPr>
          <p:cNvPr id="6326" name="TextBox 2"/>
          <p:cNvSpPr txBox="1">
            <a:spLocks noChangeArrowheads="1"/>
          </p:cNvSpPr>
          <p:nvPr/>
        </p:nvSpPr>
        <p:spPr bwMode="auto">
          <a:xfrm>
            <a:off x="5761038" y="2555875"/>
            <a:ext cx="65881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100" b="0">
                <a:latin typeface="Times New Roman" pitchFamily="18" charset="0"/>
                <a:cs typeface="Times New Roman" pitchFamily="18" charset="0"/>
              </a:rPr>
              <a:t>человек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3067050" y="5465763"/>
            <a:ext cx="142875" cy="3667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575050" y="5468938"/>
            <a:ext cx="144463" cy="3667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083050" y="5468938"/>
            <a:ext cx="144463" cy="3667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573588" y="5468938"/>
            <a:ext cx="144462" cy="3667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100638" y="5476875"/>
            <a:ext cx="144462" cy="3651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13"/>
          <p:cNvGraphicFramePr>
            <a:graphicFrameLocks noChangeAspect="1"/>
          </p:cNvGraphicFramePr>
          <p:nvPr/>
        </p:nvGraphicFramePr>
        <p:xfrm>
          <a:off x="828675" y="820738"/>
          <a:ext cx="9461500" cy="2509837"/>
        </p:xfrm>
        <a:graphic>
          <a:graphicData uri="http://schemas.openxmlformats.org/presentationml/2006/ole">
            <p:oleObj spid="_x0000_s8194" name="Chart" r:id="rId4" imgW="9474005" imgH="2517866" progId="Excel.Chart.8">
              <p:embed/>
            </p:oleObj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487488" y="144463"/>
            <a:ext cx="7223125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636" dirty="0">
                <a:solidFill>
                  <a:srgbClr val="A8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>
                <a:solidFill>
                  <a:srgbClr val="A8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ДЕМОГРАФИЧЕСКИЕ ПОКАЗАТЕЛИ </a:t>
            </a:r>
          </a:p>
          <a:p>
            <a:pPr algn="ctr">
              <a:defRPr/>
            </a:pPr>
            <a:r>
              <a:rPr lang="ru-RU" altLang="ru-RU" sz="2000" dirty="0">
                <a:solidFill>
                  <a:srgbClr val="A8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ТВЕРСКОЙ ОБЛАСТИ</a:t>
            </a:r>
          </a:p>
        </p:txBody>
      </p:sp>
      <p:sp>
        <p:nvSpPr>
          <p:cNvPr id="8196" name="Номер слайда 9"/>
          <p:cNvSpPr>
            <a:spLocks noGrp="1"/>
          </p:cNvSpPr>
          <p:nvPr>
            <p:ph type="sldNum" sz="quarter" idx="12"/>
          </p:nvPr>
        </p:nvSpPr>
        <p:spPr bwMode="auto">
          <a:xfrm>
            <a:off x="8920163" y="6615113"/>
            <a:ext cx="317500" cy="27463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pic>
        <p:nvPicPr>
          <p:cNvPr id="8197" name="Рисунок 1"/>
          <p:cNvPicPr>
            <a:picLocks noChangeAspect="1" noChangeArrowheads="1"/>
          </p:cNvPicPr>
          <p:nvPr/>
        </p:nvPicPr>
        <p:blipFill>
          <a:blip r:embed="rId5" cstate="print">
            <a:lum contrast="12000"/>
          </a:blip>
          <a:srcRect l="5005"/>
          <a:stretch>
            <a:fillRect/>
          </a:stretch>
        </p:blipFill>
        <p:spPr bwMode="auto">
          <a:xfrm>
            <a:off x="0" y="0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31875" y="3429000"/>
          <a:ext cx="8047038" cy="2566989"/>
        </p:xfrm>
        <a:graphic>
          <a:graphicData uri="http://schemas.openxmlformats.org/drawingml/2006/table">
            <a:tbl>
              <a:tblPr/>
              <a:tblGrid>
                <a:gridCol w="1661886">
                  <a:extLst>
                    <a:ext uri="{9D8B030D-6E8A-4147-A177-3AD203B41FA5}"/>
                  </a:extLst>
                </a:gridCol>
                <a:gridCol w="524807">
                  <a:extLst>
                    <a:ext uri="{9D8B030D-6E8A-4147-A177-3AD203B41FA5}"/>
                  </a:extLst>
                </a:gridCol>
                <a:gridCol w="524807">
                  <a:extLst>
                    <a:ext uri="{9D8B030D-6E8A-4147-A177-3AD203B41FA5}"/>
                  </a:extLst>
                </a:gridCol>
                <a:gridCol w="524807">
                  <a:extLst>
                    <a:ext uri="{9D8B030D-6E8A-4147-A177-3AD203B41FA5}"/>
                  </a:extLst>
                </a:gridCol>
                <a:gridCol w="524807">
                  <a:extLst>
                    <a:ext uri="{9D8B030D-6E8A-4147-A177-3AD203B41FA5}"/>
                  </a:extLst>
                </a:gridCol>
                <a:gridCol w="524807">
                  <a:extLst>
                    <a:ext uri="{9D8B030D-6E8A-4147-A177-3AD203B41FA5}"/>
                  </a:extLst>
                </a:gridCol>
                <a:gridCol w="524807">
                  <a:extLst>
                    <a:ext uri="{9D8B030D-6E8A-4147-A177-3AD203B41FA5}"/>
                  </a:extLst>
                </a:gridCol>
                <a:gridCol w="579475">
                  <a:extLst>
                    <a:ext uri="{9D8B030D-6E8A-4147-A177-3AD203B41FA5}"/>
                  </a:extLst>
                </a:gridCol>
                <a:gridCol w="557607">
                  <a:extLst>
                    <a:ext uri="{9D8B030D-6E8A-4147-A177-3AD203B41FA5}"/>
                  </a:extLst>
                </a:gridCol>
                <a:gridCol w="524807">
                  <a:extLst>
                    <a:ext uri="{9D8B030D-6E8A-4147-A177-3AD203B41FA5}"/>
                  </a:extLst>
                </a:gridCol>
                <a:gridCol w="524807">
                  <a:extLst>
                    <a:ext uri="{9D8B030D-6E8A-4147-A177-3AD203B41FA5}"/>
                  </a:extLst>
                </a:gridCol>
                <a:gridCol w="524807">
                  <a:extLst>
                    <a:ext uri="{9D8B030D-6E8A-4147-A177-3AD203B41FA5}"/>
                  </a:extLst>
                </a:gridCol>
                <a:gridCol w="524807">
                  <a:extLst>
                    <a:ext uri="{9D8B030D-6E8A-4147-A177-3AD203B41FA5}"/>
                  </a:extLst>
                </a:gridCol>
              </a:tblGrid>
              <a:tr h="28898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2013 год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 год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2015 год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2016 год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 год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 год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2030 год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2035 год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626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отчет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прогноз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6964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Число родившихся, чел.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15 029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14 863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14 720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14 489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12 791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11 550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11 400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11 200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10 650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9 950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10 200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6964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Число родившихся, чел.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11 550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11 400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12 700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12 700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12 700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12 700 </a:t>
                      </a:r>
                      <a:r>
                        <a:rPr kumimoji="0" lang="ru-RU" altLang="ru-RU" sz="10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6964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Число умерших, чел.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23 943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23 459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23 153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22 980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21 809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21 250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21 170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21 010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20 400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19 100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18 300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6964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Число умерших, чел.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19 625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18 750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17 900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15 800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13 680 </a:t>
                      </a:r>
                      <a:r>
                        <a:rPr kumimoji="0" lang="ru-RU" sz="10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altLang="ru-RU" sz="10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07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Сальдо миграции, чел.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-1 582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-1 894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-3 908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-4 348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-814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040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6964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в пределах России, чел.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- 6 870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-5 390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-5 531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-3 089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-5 325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-5 706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-4 579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-4 206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-3 833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-2 715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167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международная миграция, чел.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6 972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3 808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856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3 315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4331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Сальдо миграции, чел.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6964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в пределах России, чел.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-4 579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-3 206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-2 833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-1 715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71965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2 380 </a:t>
                      </a:r>
                      <a:r>
                        <a:rPr kumimoji="0" lang="ru-RU" sz="10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ru-RU" altLang="ru-RU" sz="10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167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международная миграция, чел.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3 315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83" marR="8383" marT="83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031875" y="6069013"/>
            <a:ext cx="300038" cy="136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31875" y="6278563"/>
            <a:ext cx="300038" cy="1539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403" name="TextBox 5"/>
          <p:cNvSpPr txBox="1">
            <a:spLocks noChangeArrowheads="1"/>
          </p:cNvSpPr>
          <p:nvPr/>
        </p:nvSpPr>
        <p:spPr bwMode="auto">
          <a:xfrm>
            <a:off x="1430338" y="6016625"/>
            <a:ext cx="16224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000"/>
              <a:t>- </a:t>
            </a:r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>консервативный вариант</a:t>
            </a:r>
          </a:p>
        </p:txBody>
      </p:sp>
      <p:sp>
        <p:nvSpPr>
          <p:cNvPr id="8404" name="TextBox 6"/>
          <p:cNvSpPr txBox="1">
            <a:spLocks noChangeArrowheads="1"/>
          </p:cNvSpPr>
          <p:nvPr/>
        </p:nvSpPr>
        <p:spPr bwMode="auto">
          <a:xfrm>
            <a:off x="1417638" y="6227763"/>
            <a:ext cx="11684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>- целевой вариант</a:t>
            </a:r>
          </a:p>
        </p:txBody>
      </p:sp>
      <p:sp>
        <p:nvSpPr>
          <p:cNvPr id="8405" name="TextBox 3"/>
          <p:cNvSpPr txBox="1">
            <a:spLocks noChangeArrowheads="1"/>
          </p:cNvSpPr>
          <p:nvPr/>
        </p:nvSpPr>
        <p:spPr bwMode="auto">
          <a:xfrm>
            <a:off x="2917825" y="5989638"/>
            <a:ext cx="57578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800" b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>Повышение рождаемости с учетом  мер, запланированных национальным проектом «Демография»</a:t>
            </a:r>
          </a:p>
        </p:txBody>
      </p:sp>
      <p:sp>
        <p:nvSpPr>
          <p:cNvPr id="8406" name="TextBox 11"/>
          <p:cNvSpPr txBox="1">
            <a:spLocks noChangeArrowheads="1"/>
          </p:cNvSpPr>
          <p:nvPr/>
        </p:nvSpPr>
        <p:spPr bwMode="auto">
          <a:xfrm>
            <a:off x="2913063" y="6178550"/>
            <a:ext cx="58483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800" b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>Снижение смертности с учетом  мер, запланированных национальным проектом «Здравоохранение»</a:t>
            </a:r>
          </a:p>
        </p:txBody>
      </p:sp>
      <p:sp>
        <p:nvSpPr>
          <p:cNvPr id="8407" name="TextBox 12"/>
          <p:cNvSpPr txBox="1">
            <a:spLocks noChangeArrowheads="1"/>
          </p:cNvSpPr>
          <p:nvPr/>
        </p:nvSpPr>
        <p:spPr bwMode="auto">
          <a:xfrm>
            <a:off x="2914650" y="6335713"/>
            <a:ext cx="5846763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800" b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>Сокращение межрегиональной миграции путем создания новых рабочих мест на реализуемых </a:t>
            </a:r>
          </a:p>
          <a:p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>инвестиционных проектах</a:t>
            </a:r>
            <a:r>
              <a:rPr lang="en-US" altLang="ru-RU" sz="1000" b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altLang="ru-RU" sz="1000" b="0">
                <a:latin typeface="Times New Roman" pitchFamily="18" charset="0"/>
                <a:cs typeface="Times New Roman" pitchFamily="18" charset="0"/>
              </a:rPr>
              <a:t>не менее 1 000 высокопроизводительных рабочих мест в год и участие в программе повышения мобилизации трудовых ресурсов)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1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l="5005"/>
          <a:stretch>
            <a:fillRect/>
          </a:stretch>
        </p:blipFill>
        <p:spPr bwMode="auto">
          <a:xfrm>
            <a:off x="31750" y="11113"/>
            <a:ext cx="828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6984675-1970-464E-9DD6-3B48F7309313}" type="slidenum">
              <a:rPr lang="ru-RU" alt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ru-RU" altLang="ru-RU" sz="1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44" name="Group 5"/>
          <p:cNvGrpSpPr>
            <a:grpSpLocks noChangeAspect="1"/>
          </p:cNvGrpSpPr>
          <p:nvPr/>
        </p:nvGrpSpPr>
        <p:grpSpPr bwMode="auto">
          <a:xfrm>
            <a:off x="300038" y="981075"/>
            <a:ext cx="9256712" cy="5172075"/>
            <a:chOff x="90" y="900"/>
            <a:chExt cx="5535" cy="3420"/>
          </a:xfrm>
        </p:grpSpPr>
        <p:sp>
          <p:nvSpPr>
            <p:cNvPr id="10264" name="AutoShape 4"/>
            <p:cNvSpPr>
              <a:spLocks noChangeAspect="1" noChangeArrowheads="1" noTextEdit="1"/>
            </p:cNvSpPr>
            <p:nvPr/>
          </p:nvSpPr>
          <p:spPr bwMode="auto">
            <a:xfrm>
              <a:off x="90" y="900"/>
              <a:ext cx="5535" cy="3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265" name="Group 206"/>
            <p:cNvGrpSpPr>
              <a:grpSpLocks/>
            </p:cNvGrpSpPr>
            <p:nvPr/>
          </p:nvGrpSpPr>
          <p:grpSpPr bwMode="auto">
            <a:xfrm>
              <a:off x="387" y="928"/>
              <a:ext cx="4332" cy="3335"/>
              <a:chOff x="387" y="928"/>
              <a:chExt cx="4332" cy="3335"/>
            </a:xfrm>
          </p:grpSpPr>
          <p:sp>
            <p:nvSpPr>
              <p:cNvPr id="193" name="Freeform 26"/>
              <p:cNvSpPr>
                <a:spLocks/>
              </p:cNvSpPr>
              <p:nvPr/>
            </p:nvSpPr>
            <p:spPr bwMode="auto">
              <a:xfrm>
                <a:off x="3415" y="1699"/>
                <a:ext cx="473" cy="775"/>
              </a:xfrm>
              <a:custGeom>
                <a:avLst/>
                <a:gdLst/>
                <a:ahLst/>
                <a:cxnLst>
                  <a:cxn ang="0">
                    <a:pos x="51" y="28"/>
                  </a:cxn>
                  <a:cxn ang="0">
                    <a:pos x="102" y="0"/>
                  </a:cxn>
                  <a:cxn ang="0">
                    <a:pos x="125" y="17"/>
                  </a:cxn>
                  <a:cxn ang="0">
                    <a:pos x="125" y="57"/>
                  </a:cxn>
                  <a:cxn ang="0">
                    <a:pos x="148" y="68"/>
                  </a:cxn>
                  <a:cxn ang="0">
                    <a:pos x="199" y="142"/>
                  </a:cxn>
                  <a:cxn ang="0">
                    <a:pos x="211" y="170"/>
                  </a:cxn>
                  <a:cxn ang="0">
                    <a:pos x="359" y="119"/>
                  </a:cxn>
                  <a:cxn ang="0">
                    <a:pos x="382" y="176"/>
                  </a:cxn>
                  <a:cxn ang="0">
                    <a:pos x="416" y="187"/>
                  </a:cxn>
                  <a:cxn ang="0">
                    <a:pos x="439" y="238"/>
                  </a:cxn>
                  <a:cxn ang="0">
                    <a:pos x="411" y="272"/>
                  </a:cxn>
                  <a:cxn ang="0">
                    <a:pos x="405" y="318"/>
                  </a:cxn>
                  <a:cxn ang="0">
                    <a:pos x="433" y="346"/>
                  </a:cxn>
                  <a:cxn ang="0">
                    <a:pos x="416" y="369"/>
                  </a:cxn>
                  <a:cxn ang="0">
                    <a:pos x="433" y="391"/>
                  </a:cxn>
                  <a:cxn ang="0">
                    <a:pos x="411" y="442"/>
                  </a:cxn>
                  <a:cxn ang="0">
                    <a:pos x="439" y="510"/>
                  </a:cxn>
                  <a:cxn ang="0">
                    <a:pos x="473" y="550"/>
                  </a:cxn>
                  <a:cxn ang="0">
                    <a:pos x="439" y="590"/>
                  </a:cxn>
                  <a:cxn ang="0">
                    <a:pos x="445" y="635"/>
                  </a:cxn>
                  <a:cxn ang="0">
                    <a:pos x="411" y="652"/>
                  </a:cxn>
                  <a:cxn ang="0">
                    <a:pos x="416" y="675"/>
                  </a:cxn>
                  <a:cxn ang="0">
                    <a:pos x="399" y="737"/>
                  </a:cxn>
                  <a:cxn ang="0">
                    <a:pos x="365" y="771"/>
                  </a:cxn>
                  <a:cxn ang="0">
                    <a:pos x="302" y="737"/>
                  </a:cxn>
                  <a:cxn ang="0">
                    <a:pos x="165" y="743"/>
                  </a:cxn>
                  <a:cxn ang="0">
                    <a:pos x="120" y="675"/>
                  </a:cxn>
                  <a:cxn ang="0">
                    <a:pos x="68" y="675"/>
                  </a:cxn>
                  <a:cxn ang="0">
                    <a:pos x="0" y="630"/>
                  </a:cxn>
                  <a:cxn ang="0">
                    <a:pos x="45" y="539"/>
                  </a:cxn>
                  <a:cxn ang="0">
                    <a:pos x="45" y="488"/>
                  </a:cxn>
                  <a:cxn ang="0">
                    <a:pos x="74" y="459"/>
                  </a:cxn>
                  <a:cxn ang="0">
                    <a:pos x="28" y="420"/>
                  </a:cxn>
                  <a:cxn ang="0">
                    <a:pos x="51" y="363"/>
                  </a:cxn>
                  <a:cxn ang="0">
                    <a:pos x="40" y="323"/>
                  </a:cxn>
                  <a:cxn ang="0">
                    <a:pos x="68" y="272"/>
                  </a:cxn>
                  <a:cxn ang="0">
                    <a:pos x="74" y="204"/>
                  </a:cxn>
                  <a:cxn ang="0">
                    <a:pos x="40" y="182"/>
                  </a:cxn>
                  <a:cxn ang="0">
                    <a:pos x="68" y="165"/>
                  </a:cxn>
                  <a:cxn ang="0">
                    <a:pos x="28" y="125"/>
                  </a:cxn>
                  <a:cxn ang="0">
                    <a:pos x="40" y="91"/>
                  </a:cxn>
                  <a:cxn ang="0">
                    <a:pos x="28" y="62"/>
                  </a:cxn>
                  <a:cxn ang="0">
                    <a:pos x="51" y="28"/>
                  </a:cxn>
                </a:cxnLst>
                <a:rect l="0" t="0" r="r" b="b"/>
                <a:pathLst>
                  <a:path w="473" h="771">
                    <a:moveTo>
                      <a:pt x="51" y="28"/>
                    </a:moveTo>
                    <a:lnTo>
                      <a:pt x="102" y="0"/>
                    </a:lnTo>
                    <a:lnTo>
                      <a:pt x="125" y="17"/>
                    </a:lnTo>
                    <a:lnTo>
                      <a:pt x="125" y="57"/>
                    </a:lnTo>
                    <a:lnTo>
                      <a:pt x="148" y="68"/>
                    </a:lnTo>
                    <a:lnTo>
                      <a:pt x="199" y="142"/>
                    </a:lnTo>
                    <a:lnTo>
                      <a:pt x="211" y="170"/>
                    </a:lnTo>
                    <a:lnTo>
                      <a:pt x="359" y="119"/>
                    </a:lnTo>
                    <a:lnTo>
                      <a:pt x="382" y="176"/>
                    </a:lnTo>
                    <a:lnTo>
                      <a:pt x="416" y="187"/>
                    </a:lnTo>
                    <a:lnTo>
                      <a:pt x="439" y="238"/>
                    </a:lnTo>
                    <a:lnTo>
                      <a:pt x="411" y="272"/>
                    </a:lnTo>
                    <a:lnTo>
                      <a:pt x="405" y="318"/>
                    </a:lnTo>
                    <a:lnTo>
                      <a:pt x="433" y="346"/>
                    </a:lnTo>
                    <a:lnTo>
                      <a:pt x="416" y="369"/>
                    </a:lnTo>
                    <a:lnTo>
                      <a:pt x="433" y="391"/>
                    </a:lnTo>
                    <a:lnTo>
                      <a:pt x="411" y="442"/>
                    </a:lnTo>
                    <a:lnTo>
                      <a:pt x="439" y="510"/>
                    </a:lnTo>
                    <a:lnTo>
                      <a:pt x="473" y="550"/>
                    </a:lnTo>
                    <a:lnTo>
                      <a:pt x="439" y="590"/>
                    </a:lnTo>
                    <a:lnTo>
                      <a:pt x="445" y="635"/>
                    </a:lnTo>
                    <a:lnTo>
                      <a:pt x="411" y="652"/>
                    </a:lnTo>
                    <a:lnTo>
                      <a:pt x="416" y="675"/>
                    </a:lnTo>
                    <a:lnTo>
                      <a:pt x="399" y="737"/>
                    </a:lnTo>
                    <a:lnTo>
                      <a:pt x="365" y="771"/>
                    </a:lnTo>
                    <a:lnTo>
                      <a:pt x="302" y="737"/>
                    </a:lnTo>
                    <a:lnTo>
                      <a:pt x="165" y="743"/>
                    </a:lnTo>
                    <a:lnTo>
                      <a:pt x="120" y="675"/>
                    </a:lnTo>
                    <a:lnTo>
                      <a:pt x="68" y="675"/>
                    </a:lnTo>
                    <a:lnTo>
                      <a:pt x="0" y="630"/>
                    </a:lnTo>
                    <a:lnTo>
                      <a:pt x="45" y="539"/>
                    </a:lnTo>
                    <a:lnTo>
                      <a:pt x="45" y="488"/>
                    </a:lnTo>
                    <a:lnTo>
                      <a:pt x="74" y="459"/>
                    </a:lnTo>
                    <a:lnTo>
                      <a:pt x="28" y="420"/>
                    </a:lnTo>
                    <a:lnTo>
                      <a:pt x="51" y="363"/>
                    </a:lnTo>
                    <a:lnTo>
                      <a:pt x="40" y="323"/>
                    </a:lnTo>
                    <a:lnTo>
                      <a:pt x="68" y="272"/>
                    </a:lnTo>
                    <a:lnTo>
                      <a:pt x="74" y="204"/>
                    </a:lnTo>
                    <a:lnTo>
                      <a:pt x="40" y="182"/>
                    </a:lnTo>
                    <a:lnTo>
                      <a:pt x="68" y="165"/>
                    </a:lnTo>
                    <a:lnTo>
                      <a:pt x="28" y="125"/>
                    </a:lnTo>
                    <a:lnTo>
                      <a:pt x="40" y="91"/>
                    </a:lnTo>
                    <a:lnTo>
                      <a:pt x="28" y="62"/>
                    </a:lnTo>
                    <a:lnTo>
                      <a:pt x="51" y="28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71" name="Freeform 27"/>
              <p:cNvSpPr>
                <a:spLocks/>
              </p:cNvSpPr>
              <p:nvPr/>
            </p:nvSpPr>
            <p:spPr bwMode="auto">
              <a:xfrm>
                <a:off x="3417" y="1694"/>
                <a:ext cx="473" cy="771"/>
              </a:xfrm>
              <a:custGeom>
                <a:avLst/>
                <a:gdLst>
                  <a:gd name="T0" fmla="*/ 51 w 473"/>
                  <a:gd name="T1" fmla="*/ 28 h 771"/>
                  <a:gd name="T2" fmla="*/ 102 w 473"/>
                  <a:gd name="T3" fmla="*/ 0 h 771"/>
                  <a:gd name="T4" fmla="*/ 125 w 473"/>
                  <a:gd name="T5" fmla="*/ 17 h 771"/>
                  <a:gd name="T6" fmla="*/ 125 w 473"/>
                  <a:gd name="T7" fmla="*/ 57 h 771"/>
                  <a:gd name="T8" fmla="*/ 148 w 473"/>
                  <a:gd name="T9" fmla="*/ 68 h 771"/>
                  <a:gd name="T10" fmla="*/ 199 w 473"/>
                  <a:gd name="T11" fmla="*/ 142 h 771"/>
                  <a:gd name="T12" fmla="*/ 211 w 473"/>
                  <a:gd name="T13" fmla="*/ 170 h 771"/>
                  <a:gd name="T14" fmla="*/ 359 w 473"/>
                  <a:gd name="T15" fmla="*/ 119 h 771"/>
                  <a:gd name="T16" fmla="*/ 382 w 473"/>
                  <a:gd name="T17" fmla="*/ 176 h 771"/>
                  <a:gd name="T18" fmla="*/ 416 w 473"/>
                  <a:gd name="T19" fmla="*/ 187 h 771"/>
                  <a:gd name="T20" fmla="*/ 439 w 473"/>
                  <a:gd name="T21" fmla="*/ 238 h 771"/>
                  <a:gd name="T22" fmla="*/ 411 w 473"/>
                  <a:gd name="T23" fmla="*/ 272 h 771"/>
                  <a:gd name="T24" fmla="*/ 405 w 473"/>
                  <a:gd name="T25" fmla="*/ 318 h 771"/>
                  <a:gd name="T26" fmla="*/ 433 w 473"/>
                  <a:gd name="T27" fmla="*/ 346 h 771"/>
                  <a:gd name="T28" fmla="*/ 416 w 473"/>
                  <a:gd name="T29" fmla="*/ 369 h 771"/>
                  <a:gd name="T30" fmla="*/ 433 w 473"/>
                  <a:gd name="T31" fmla="*/ 391 h 771"/>
                  <a:gd name="T32" fmla="*/ 411 w 473"/>
                  <a:gd name="T33" fmla="*/ 442 h 771"/>
                  <a:gd name="T34" fmla="*/ 439 w 473"/>
                  <a:gd name="T35" fmla="*/ 510 h 771"/>
                  <a:gd name="T36" fmla="*/ 473 w 473"/>
                  <a:gd name="T37" fmla="*/ 550 h 771"/>
                  <a:gd name="T38" fmla="*/ 439 w 473"/>
                  <a:gd name="T39" fmla="*/ 590 h 771"/>
                  <a:gd name="T40" fmla="*/ 445 w 473"/>
                  <a:gd name="T41" fmla="*/ 635 h 771"/>
                  <a:gd name="T42" fmla="*/ 411 w 473"/>
                  <a:gd name="T43" fmla="*/ 652 h 771"/>
                  <a:gd name="T44" fmla="*/ 416 w 473"/>
                  <a:gd name="T45" fmla="*/ 675 h 771"/>
                  <a:gd name="T46" fmla="*/ 399 w 473"/>
                  <a:gd name="T47" fmla="*/ 737 h 771"/>
                  <a:gd name="T48" fmla="*/ 365 w 473"/>
                  <a:gd name="T49" fmla="*/ 771 h 771"/>
                  <a:gd name="T50" fmla="*/ 302 w 473"/>
                  <a:gd name="T51" fmla="*/ 737 h 771"/>
                  <a:gd name="T52" fmla="*/ 165 w 473"/>
                  <a:gd name="T53" fmla="*/ 743 h 771"/>
                  <a:gd name="T54" fmla="*/ 120 w 473"/>
                  <a:gd name="T55" fmla="*/ 675 h 771"/>
                  <a:gd name="T56" fmla="*/ 68 w 473"/>
                  <a:gd name="T57" fmla="*/ 675 h 771"/>
                  <a:gd name="T58" fmla="*/ 0 w 473"/>
                  <a:gd name="T59" fmla="*/ 630 h 771"/>
                  <a:gd name="T60" fmla="*/ 45 w 473"/>
                  <a:gd name="T61" fmla="*/ 539 h 771"/>
                  <a:gd name="T62" fmla="*/ 45 w 473"/>
                  <a:gd name="T63" fmla="*/ 488 h 771"/>
                  <a:gd name="T64" fmla="*/ 74 w 473"/>
                  <a:gd name="T65" fmla="*/ 459 h 771"/>
                  <a:gd name="T66" fmla="*/ 28 w 473"/>
                  <a:gd name="T67" fmla="*/ 420 h 771"/>
                  <a:gd name="T68" fmla="*/ 51 w 473"/>
                  <a:gd name="T69" fmla="*/ 363 h 771"/>
                  <a:gd name="T70" fmla="*/ 40 w 473"/>
                  <a:gd name="T71" fmla="*/ 323 h 771"/>
                  <a:gd name="T72" fmla="*/ 68 w 473"/>
                  <a:gd name="T73" fmla="*/ 272 h 771"/>
                  <a:gd name="T74" fmla="*/ 74 w 473"/>
                  <a:gd name="T75" fmla="*/ 204 h 771"/>
                  <a:gd name="T76" fmla="*/ 40 w 473"/>
                  <a:gd name="T77" fmla="*/ 182 h 771"/>
                  <a:gd name="T78" fmla="*/ 68 w 473"/>
                  <a:gd name="T79" fmla="*/ 165 h 771"/>
                  <a:gd name="T80" fmla="*/ 28 w 473"/>
                  <a:gd name="T81" fmla="*/ 125 h 771"/>
                  <a:gd name="T82" fmla="*/ 40 w 473"/>
                  <a:gd name="T83" fmla="*/ 91 h 771"/>
                  <a:gd name="T84" fmla="*/ 28 w 473"/>
                  <a:gd name="T85" fmla="*/ 62 h 771"/>
                  <a:gd name="T86" fmla="*/ 51 w 473"/>
                  <a:gd name="T87" fmla="*/ 28 h 77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473"/>
                  <a:gd name="T133" fmla="*/ 0 h 771"/>
                  <a:gd name="T134" fmla="*/ 473 w 473"/>
                  <a:gd name="T135" fmla="*/ 771 h 771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473" h="771">
                    <a:moveTo>
                      <a:pt x="51" y="28"/>
                    </a:moveTo>
                    <a:lnTo>
                      <a:pt x="102" y="0"/>
                    </a:lnTo>
                    <a:lnTo>
                      <a:pt x="125" y="17"/>
                    </a:lnTo>
                    <a:lnTo>
                      <a:pt x="125" y="57"/>
                    </a:lnTo>
                    <a:lnTo>
                      <a:pt x="148" y="68"/>
                    </a:lnTo>
                    <a:lnTo>
                      <a:pt x="199" y="142"/>
                    </a:lnTo>
                    <a:lnTo>
                      <a:pt x="211" y="170"/>
                    </a:lnTo>
                    <a:lnTo>
                      <a:pt x="359" y="119"/>
                    </a:lnTo>
                    <a:lnTo>
                      <a:pt x="382" y="176"/>
                    </a:lnTo>
                    <a:lnTo>
                      <a:pt x="416" y="187"/>
                    </a:lnTo>
                    <a:lnTo>
                      <a:pt x="439" y="238"/>
                    </a:lnTo>
                    <a:lnTo>
                      <a:pt x="411" y="272"/>
                    </a:lnTo>
                    <a:lnTo>
                      <a:pt x="405" y="318"/>
                    </a:lnTo>
                    <a:lnTo>
                      <a:pt x="433" y="346"/>
                    </a:lnTo>
                    <a:lnTo>
                      <a:pt x="416" y="369"/>
                    </a:lnTo>
                    <a:lnTo>
                      <a:pt x="433" y="391"/>
                    </a:lnTo>
                    <a:lnTo>
                      <a:pt x="411" y="442"/>
                    </a:lnTo>
                    <a:lnTo>
                      <a:pt x="439" y="510"/>
                    </a:lnTo>
                    <a:lnTo>
                      <a:pt x="473" y="550"/>
                    </a:lnTo>
                    <a:lnTo>
                      <a:pt x="439" y="590"/>
                    </a:lnTo>
                    <a:lnTo>
                      <a:pt x="445" y="635"/>
                    </a:lnTo>
                    <a:lnTo>
                      <a:pt x="411" y="652"/>
                    </a:lnTo>
                    <a:lnTo>
                      <a:pt x="416" y="675"/>
                    </a:lnTo>
                    <a:lnTo>
                      <a:pt x="399" y="737"/>
                    </a:lnTo>
                    <a:lnTo>
                      <a:pt x="365" y="771"/>
                    </a:lnTo>
                    <a:lnTo>
                      <a:pt x="302" y="737"/>
                    </a:lnTo>
                    <a:lnTo>
                      <a:pt x="165" y="743"/>
                    </a:lnTo>
                    <a:lnTo>
                      <a:pt x="120" y="675"/>
                    </a:lnTo>
                    <a:lnTo>
                      <a:pt x="68" y="675"/>
                    </a:lnTo>
                    <a:lnTo>
                      <a:pt x="0" y="630"/>
                    </a:lnTo>
                    <a:lnTo>
                      <a:pt x="45" y="539"/>
                    </a:lnTo>
                    <a:lnTo>
                      <a:pt x="45" y="488"/>
                    </a:lnTo>
                    <a:lnTo>
                      <a:pt x="74" y="459"/>
                    </a:lnTo>
                    <a:lnTo>
                      <a:pt x="28" y="420"/>
                    </a:lnTo>
                    <a:lnTo>
                      <a:pt x="51" y="363"/>
                    </a:lnTo>
                    <a:lnTo>
                      <a:pt x="40" y="323"/>
                    </a:lnTo>
                    <a:lnTo>
                      <a:pt x="68" y="272"/>
                    </a:lnTo>
                    <a:lnTo>
                      <a:pt x="74" y="204"/>
                    </a:lnTo>
                    <a:lnTo>
                      <a:pt x="40" y="182"/>
                    </a:lnTo>
                    <a:lnTo>
                      <a:pt x="68" y="165"/>
                    </a:lnTo>
                    <a:lnTo>
                      <a:pt x="28" y="125"/>
                    </a:lnTo>
                    <a:lnTo>
                      <a:pt x="40" y="91"/>
                    </a:lnTo>
                    <a:lnTo>
                      <a:pt x="28" y="62"/>
                    </a:lnTo>
                    <a:lnTo>
                      <a:pt x="51" y="28"/>
                    </a:lnTo>
                    <a:close/>
                  </a:path>
                </a:pathLst>
              </a:custGeom>
              <a:noFill/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" name="Freeform 28"/>
              <p:cNvSpPr>
                <a:spLocks/>
              </p:cNvSpPr>
              <p:nvPr/>
            </p:nvSpPr>
            <p:spPr bwMode="auto">
              <a:xfrm>
                <a:off x="3694" y="2528"/>
                <a:ext cx="645" cy="585"/>
              </a:xfrm>
              <a:custGeom>
                <a:avLst/>
                <a:gdLst/>
                <a:ahLst/>
                <a:cxnLst>
                  <a:cxn ang="0">
                    <a:pos x="86" y="5"/>
                  </a:cxn>
                  <a:cxn ang="0">
                    <a:pos x="120" y="0"/>
                  </a:cxn>
                  <a:cxn ang="0">
                    <a:pos x="189" y="11"/>
                  </a:cxn>
                  <a:cxn ang="0">
                    <a:pos x="206" y="28"/>
                  </a:cxn>
                  <a:cxn ang="0">
                    <a:pos x="234" y="34"/>
                  </a:cxn>
                  <a:cxn ang="0">
                    <a:pos x="251" y="45"/>
                  </a:cxn>
                  <a:cxn ang="0">
                    <a:pos x="263" y="102"/>
                  </a:cxn>
                  <a:cxn ang="0">
                    <a:pos x="303" y="147"/>
                  </a:cxn>
                  <a:cxn ang="0">
                    <a:pos x="297" y="181"/>
                  </a:cxn>
                  <a:cxn ang="0">
                    <a:pos x="343" y="170"/>
                  </a:cxn>
                  <a:cxn ang="0">
                    <a:pos x="440" y="102"/>
                  </a:cxn>
                  <a:cxn ang="0">
                    <a:pos x="445" y="142"/>
                  </a:cxn>
                  <a:cxn ang="0">
                    <a:pos x="474" y="176"/>
                  </a:cxn>
                  <a:cxn ang="0">
                    <a:pos x="514" y="159"/>
                  </a:cxn>
                  <a:cxn ang="0">
                    <a:pos x="582" y="204"/>
                  </a:cxn>
                  <a:cxn ang="0">
                    <a:pos x="571" y="244"/>
                  </a:cxn>
                  <a:cxn ang="0">
                    <a:pos x="622" y="261"/>
                  </a:cxn>
                  <a:cxn ang="0">
                    <a:pos x="628" y="317"/>
                  </a:cxn>
                  <a:cxn ang="0">
                    <a:pos x="645" y="323"/>
                  </a:cxn>
                  <a:cxn ang="0">
                    <a:pos x="639" y="380"/>
                  </a:cxn>
                  <a:cxn ang="0">
                    <a:pos x="605" y="368"/>
                  </a:cxn>
                  <a:cxn ang="0">
                    <a:pos x="565" y="414"/>
                  </a:cxn>
                  <a:cxn ang="0">
                    <a:pos x="537" y="414"/>
                  </a:cxn>
                  <a:cxn ang="0">
                    <a:pos x="548" y="459"/>
                  </a:cxn>
                  <a:cxn ang="0">
                    <a:pos x="508" y="544"/>
                  </a:cxn>
                  <a:cxn ang="0">
                    <a:pos x="468" y="533"/>
                  </a:cxn>
                  <a:cxn ang="0">
                    <a:pos x="411" y="567"/>
                  </a:cxn>
                  <a:cxn ang="0">
                    <a:pos x="366" y="539"/>
                  </a:cxn>
                  <a:cxn ang="0">
                    <a:pos x="297" y="561"/>
                  </a:cxn>
                  <a:cxn ang="0">
                    <a:pos x="274" y="584"/>
                  </a:cxn>
                  <a:cxn ang="0">
                    <a:pos x="189" y="493"/>
                  </a:cxn>
                  <a:cxn ang="0">
                    <a:pos x="166" y="436"/>
                  </a:cxn>
                  <a:cxn ang="0">
                    <a:pos x="69" y="414"/>
                  </a:cxn>
                  <a:cxn ang="0">
                    <a:pos x="86" y="340"/>
                  </a:cxn>
                  <a:cxn ang="0">
                    <a:pos x="35" y="334"/>
                  </a:cxn>
                  <a:cxn ang="0">
                    <a:pos x="35" y="272"/>
                  </a:cxn>
                  <a:cxn ang="0">
                    <a:pos x="46" y="255"/>
                  </a:cxn>
                  <a:cxn ang="0">
                    <a:pos x="46" y="238"/>
                  </a:cxn>
                  <a:cxn ang="0">
                    <a:pos x="40" y="221"/>
                  </a:cxn>
                  <a:cxn ang="0">
                    <a:pos x="40" y="210"/>
                  </a:cxn>
                  <a:cxn ang="0">
                    <a:pos x="35" y="198"/>
                  </a:cxn>
                  <a:cxn ang="0">
                    <a:pos x="29" y="193"/>
                  </a:cxn>
                  <a:cxn ang="0">
                    <a:pos x="23" y="193"/>
                  </a:cxn>
                  <a:cxn ang="0">
                    <a:pos x="12" y="193"/>
                  </a:cxn>
                  <a:cxn ang="0">
                    <a:pos x="6" y="193"/>
                  </a:cxn>
                  <a:cxn ang="0">
                    <a:pos x="0" y="153"/>
                  </a:cxn>
                  <a:cxn ang="0">
                    <a:pos x="80" y="56"/>
                  </a:cxn>
                  <a:cxn ang="0">
                    <a:pos x="86" y="5"/>
                  </a:cxn>
                  <a:cxn ang="0">
                    <a:pos x="86" y="5"/>
                  </a:cxn>
                </a:cxnLst>
                <a:rect l="0" t="0" r="r" b="b"/>
                <a:pathLst>
                  <a:path w="645" h="584">
                    <a:moveTo>
                      <a:pt x="86" y="5"/>
                    </a:moveTo>
                    <a:lnTo>
                      <a:pt x="120" y="0"/>
                    </a:lnTo>
                    <a:lnTo>
                      <a:pt x="189" y="11"/>
                    </a:lnTo>
                    <a:lnTo>
                      <a:pt x="206" y="28"/>
                    </a:lnTo>
                    <a:lnTo>
                      <a:pt x="234" y="34"/>
                    </a:lnTo>
                    <a:lnTo>
                      <a:pt x="251" y="45"/>
                    </a:lnTo>
                    <a:lnTo>
                      <a:pt x="263" y="102"/>
                    </a:lnTo>
                    <a:lnTo>
                      <a:pt x="303" y="147"/>
                    </a:lnTo>
                    <a:lnTo>
                      <a:pt x="297" y="181"/>
                    </a:lnTo>
                    <a:lnTo>
                      <a:pt x="343" y="170"/>
                    </a:lnTo>
                    <a:lnTo>
                      <a:pt x="440" y="102"/>
                    </a:lnTo>
                    <a:lnTo>
                      <a:pt x="445" y="142"/>
                    </a:lnTo>
                    <a:lnTo>
                      <a:pt x="474" y="176"/>
                    </a:lnTo>
                    <a:lnTo>
                      <a:pt x="514" y="159"/>
                    </a:lnTo>
                    <a:lnTo>
                      <a:pt x="582" y="204"/>
                    </a:lnTo>
                    <a:lnTo>
                      <a:pt x="571" y="244"/>
                    </a:lnTo>
                    <a:lnTo>
                      <a:pt x="622" y="261"/>
                    </a:lnTo>
                    <a:lnTo>
                      <a:pt x="628" y="317"/>
                    </a:lnTo>
                    <a:lnTo>
                      <a:pt x="645" y="323"/>
                    </a:lnTo>
                    <a:lnTo>
                      <a:pt x="639" y="380"/>
                    </a:lnTo>
                    <a:lnTo>
                      <a:pt x="605" y="368"/>
                    </a:lnTo>
                    <a:lnTo>
                      <a:pt x="565" y="414"/>
                    </a:lnTo>
                    <a:lnTo>
                      <a:pt x="537" y="414"/>
                    </a:lnTo>
                    <a:lnTo>
                      <a:pt x="548" y="459"/>
                    </a:lnTo>
                    <a:lnTo>
                      <a:pt x="508" y="544"/>
                    </a:lnTo>
                    <a:lnTo>
                      <a:pt x="468" y="533"/>
                    </a:lnTo>
                    <a:lnTo>
                      <a:pt x="411" y="567"/>
                    </a:lnTo>
                    <a:lnTo>
                      <a:pt x="366" y="539"/>
                    </a:lnTo>
                    <a:lnTo>
                      <a:pt x="297" y="561"/>
                    </a:lnTo>
                    <a:lnTo>
                      <a:pt x="274" y="584"/>
                    </a:lnTo>
                    <a:lnTo>
                      <a:pt x="189" y="493"/>
                    </a:lnTo>
                    <a:lnTo>
                      <a:pt x="166" y="436"/>
                    </a:lnTo>
                    <a:lnTo>
                      <a:pt x="69" y="414"/>
                    </a:lnTo>
                    <a:lnTo>
                      <a:pt x="86" y="340"/>
                    </a:lnTo>
                    <a:lnTo>
                      <a:pt x="35" y="334"/>
                    </a:lnTo>
                    <a:lnTo>
                      <a:pt x="35" y="272"/>
                    </a:lnTo>
                    <a:lnTo>
                      <a:pt x="46" y="255"/>
                    </a:lnTo>
                    <a:lnTo>
                      <a:pt x="46" y="238"/>
                    </a:lnTo>
                    <a:lnTo>
                      <a:pt x="40" y="221"/>
                    </a:lnTo>
                    <a:lnTo>
                      <a:pt x="40" y="210"/>
                    </a:lnTo>
                    <a:lnTo>
                      <a:pt x="35" y="198"/>
                    </a:lnTo>
                    <a:lnTo>
                      <a:pt x="29" y="193"/>
                    </a:lnTo>
                    <a:lnTo>
                      <a:pt x="23" y="193"/>
                    </a:lnTo>
                    <a:lnTo>
                      <a:pt x="12" y="193"/>
                    </a:lnTo>
                    <a:lnTo>
                      <a:pt x="6" y="193"/>
                    </a:lnTo>
                    <a:lnTo>
                      <a:pt x="0" y="153"/>
                    </a:lnTo>
                    <a:lnTo>
                      <a:pt x="80" y="56"/>
                    </a:lnTo>
                    <a:lnTo>
                      <a:pt x="86" y="5"/>
                    </a:lnTo>
                    <a:lnTo>
                      <a:pt x="86" y="5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6" name="Freeform 29"/>
              <p:cNvSpPr>
                <a:spLocks/>
              </p:cNvSpPr>
              <p:nvPr/>
            </p:nvSpPr>
            <p:spPr bwMode="auto">
              <a:xfrm>
                <a:off x="3696" y="2528"/>
                <a:ext cx="645" cy="585"/>
              </a:xfrm>
              <a:custGeom>
                <a:avLst/>
                <a:gdLst>
                  <a:gd name="T0" fmla="*/ 86 w 645"/>
                  <a:gd name="T1" fmla="*/ 5 h 584"/>
                  <a:gd name="T2" fmla="*/ 120 w 645"/>
                  <a:gd name="T3" fmla="*/ 0 h 584"/>
                  <a:gd name="T4" fmla="*/ 189 w 645"/>
                  <a:gd name="T5" fmla="*/ 11 h 584"/>
                  <a:gd name="T6" fmla="*/ 206 w 645"/>
                  <a:gd name="T7" fmla="*/ 28 h 584"/>
                  <a:gd name="T8" fmla="*/ 234 w 645"/>
                  <a:gd name="T9" fmla="*/ 34 h 584"/>
                  <a:gd name="T10" fmla="*/ 251 w 645"/>
                  <a:gd name="T11" fmla="*/ 45 h 584"/>
                  <a:gd name="T12" fmla="*/ 263 w 645"/>
                  <a:gd name="T13" fmla="*/ 102 h 584"/>
                  <a:gd name="T14" fmla="*/ 303 w 645"/>
                  <a:gd name="T15" fmla="*/ 147 h 584"/>
                  <a:gd name="T16" fmla="*/ 297 w 645"/>
                  <a:gd name="T17" fmla="*/ 181 h 584"/>
                  <a:gd name="T18" fmla="*/ 343 w 645"/>
                  <a:gd name="T19" fmla="*/ 170 h 584"/>
                  <a:gd name="T20" fmla="*/ 440 w 645"/>
                  <a:gd name="T21" fmla="*/ 102 h 584"/>
                  <a:gd name="T22" fmla="*/ 445 w 645"/>
                  <a:gd name="T23" fmla="*/ 142 h 584"/>
                  <a:gd name="T24" fmla="*/ 474 w 645"/>
                  <a:gd name="T25" fmla="*/ 176 h 584"/>
                  <a:gd name="T26" fmla="*/ 514 w 645"/>
                  <a:gd name="T27" fmla="*/ 159 h 584"/>
                  <a:gd name="T28" fmla="*/ 582 w 645"/>
                  <a:gd name="T29" fmla="*/ 204 h 584"/>
                  <a:gd name="T30" fmla="*/ 571 w 645"/>
                  <a:gd name="T31" fmla="*/ 244 h 584"/>
                  <a:gd name="T32" fmla="*/ 622 w 645"/>
                  <a:gd name="T33" fmla="*/ 261 h 584"/>
                  <a:gd name="T34" fmla="*/ 628 w 645"/>
                  <a:gd name="T35" fmla="*/ 317 h 584"/>
                  <a:gd name="T36" fmla="*/ 645 w 645"/>
                  <a:gd name="T37" fmla="*/ 323 h 584"/>
                  <a:gd name="T38" fmla="*/ 639 w 645"/>
                  <a:gd name="T39" fmla="*/ 380 h 584"/>
                  <a:gd name="T40" fmla="*/ 605 w 645"/>
                  <a:gd name="T41" fmla="*/ 368 h 584"/>
                  <a:gd name="T42" fmla="*/ 565 w 645"/>
                  <a:gd name="T43" fmla="*/ 414 h 584"/>
                  <a:gd name="T44" fmla="*/ 537 w 645"/>
                  <a:gd name="T45" fmla="*/ 414 h 584"/>
                  <a:gd name="T46" fmla="*/ 548 w 645"/>
                  <a:gd name="T47" fmla="*/ 459 h 584"/>
                  <a:gd name="T48" fmla="*/ 508 w 645"/>
                  <a:gd name="T49" fmla="*/ 544 h 584"/>
                  <a:gd name="T50" fmla="*/ 468 w 645"/>
                  <a:gd name="T51" fmla="*/ 533 h 584"/>
                  <a:gd name="T52" fmla="*/ 411 w 645"/>
                  <a:gd name="T53" fmla="*/ 567 h 584"/>
                  <a:gd name="T54" fmla="*/ 366 w 645"/>
                  <a:gd name="T55" fmla="*/ 539 h 584"/>
                  <a:gd name="T56" fmla="*/ 297 w 645"/>
                  <a:gd name="T57" fmla="*/ 561 h 584"/>
                  <a:gd name="T58" fmla="*/ 274 w 645"/>
                  <a:gd name="T59" fmla="*/ 584 h 584"/>
                  <a:gd name="T60" fmla="*/ 189 w 645"/>
                  <a:gd name="T61" fmla="*/ 493 h 584"/>
                  <a:gd name="T62" fmla="*/ 166 w 645"/>
                  <a:gd name="T63" fmla="*/ 436 h 584"/>
                  <a:gd name="T64" fmla="*/ 69 w 645"/>
                  <a:gd name="T65" fmla="*/ 414 h 584"/>
                  <a:gd name="T66" fmla="*/ 86 w 645"/>
                  <a:gd name="T67" fmla="*/ 340 h 584"/>
                  <a:gd name="T68" fmla="*/ 35 w 645"/>
                  <a:gd name="T69" fmla="*/ 334 h 584"/>
                  <a:gd name="T70" fmla="*/ 35 w 645"/>
                  <a:gd name="T71" fmla="*/ 272 h 584"/>
                  <a:gd name="T72" fmla="*/ 46 w 645"/>
                  <a:gd name="T73" fmla="*/ 255 h 584"/>
                  <a:gd name="T74" fmla="*/ 46 w 645"/>
                  <a:gd name="T75" fmla="*/ 238 h 584"/>
                  <a:gd name="T76" fmla="*/ 40 w 645"/>
                  <a:gd name="T77" fmla="*/ 221 h 584"/>
                  <a:gd name="T78" fmla="*/ 40 w 645"/>
                  <a:gd name="T79" fmla="*/ 210 h 584"/>
                  <a:gd name="T80" fmla="*/ 35 w 645"/>
                  <a:gd name="T81" fmla="*/ 198 h 584"/>
                  <a:gd name="T82" fmla="*/ 29 w 645"/>
                  <a:gd name="T83" fmla="*/ 193 h 584"/>
                  <a:gd name="T84" fmla="*/ 23 w 645"/>
                  <a:gd name="T85" fmla="*/ 193 h 584"/>
                  <a:gd name="T86" fmla="*/ 12 w 645"/>
                  <a:gd name="T87" fmla="*/ 193 h 584"/>
                  <a:gd name="T88" fmla="*/ 6 w 645"/>
                  <a:gd name="T89" fmla="*/ 193 h 584"/>
                  <a:gd name="T90" fmla="*/ 0 w 645"/>
                  <a:gd name="T91" fmla="*/ 153 h 584"/>
                  <a:gd name="T92" fmla="*/ 80 w 645"/>
                  <a:gd name="T93" fmla="*/ 56 h 584"/>
                  <a:gd name="T94" fmla="*/ 86 w 645"/>
                  <a:gd name="T95" fmla="*/ 5 h 584"/>
                  <a:gd name="T96" fmla="*/ 86 w 645"/>
                  <a:gd name="T97" fmla="*/ 5 h 58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645"/>
                  <a:gd name="T148" fmla="*/ 0 h 584"/>
                  <a:gd name="T149" fmla="*/ 645 w 645"/>
                  <a:gd name="T150" fmla="*/ 584 h 584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645" h="584">
                    <a:moveTo>
                      <a:pt x="86" y="5"/>
                    </a:moveTo>
                    <a:lnTo>
                      <a:pt x="120" y="0"/>
                    </a:lnTo>
                    <a:lnTo>
                      <a:pt x="189" y="11"/>
                    </a:lnTo>
                    <a:lnTo>
                      <a:pt x="206" y="28"/>
                    </a:lnTo>
                    <a:lnTo>
                      <a:pt x="234" y="34"/>
                    </a:lnTo>
                    <a:lnTo>
                      <a:pt x="251" y="45"/>
                    </a:lnTo>
                    <a:lnTo>
                      <a:pt x="263" y="102"/>
                    </a:lnTo>
                    <a:lnTo>
                      <a:pt x="303" y="147"/>
                    </a:lnTo>
                    <a:lnTo>
                      <a:pt x="297" y="181"/>
                    </a:lnTo>
                    <a:lnTo>
                      <a:pt x="343" y="170"/>
                    </a:lnTo>
                    <a:lnTo>
                      <a:pt x="440" y="102"/>
                    </a:lnTo>
                    <a:lnTo>
                      <a:pt x="445" y="142"/>
                    </a:lnTo>
                    <a:lnTo>
                      <a:pt x="474" y="176"/>
                    </a:lnTo>
                    <a:lnTo>
                      <a:pt x="514" y="159"/>
                    </a:lnTo>
                    <a:lnTo>
                      <a:pt x="582" y="204"/>
                    </a:lnTo>
                    <a:lnTo>
                      <a:pt x="571" y="244"/>
                    </a:lnTo>
                    <a:lnTo>
                      <a:pt x="622" y="261"/>
                    </a:lnTo>
                    <a:lnTo>
                      <a:pt x="628" y="317"/>
                    </a:lnTo>
                    <a:lnTo>
                      <a:pt x="645" y="323"/>
                    </a:lnTo>
                    <a:lnTo>
                      <a:pt x="639" y="380"/>
                    </a:lnTo>
                    <a:lnTo>
                      <a:pt x="605" y="368"/>
                    </a:lnTo>
                    <a:lnTo>
                      <a:pt x="565" y="414"/>
                    </a:lnTo>
                    <a:lnTo>
                      <a:pt x="537" y="414"/>
                    </a:lnTo>
                    <a:lnTo>
                      <a:pt x="548" y="459"/>
                    </a:lnTo>
                    <a:lnTo>
                      <a:pt x="508" y="544"/>
                    </a:lnTo>
                    <a:lnTo>
                      <a:pt x="468" y="533"/>
                    </a:lnTo>
                    <a:lnTo>
                      <a:pt x="411" y="567"/>
                    </a:lnTo>
                    <a:lnTo>
                      <a:pt x="366" y="539"/>
                    </a:lnTo>
                    <a:lnTo>
                      <a:pt x="297" y="561"/>
                    </a:lnTo>
                    <a:lnTo>
                      <a:pt x="274" y="584"/>
                    </a:lnTo>
                    <a:lnTo>
                      <a:pt x="189" y="493"/>
                    </a:lnTo>
                    <a:lnTo>
                      <a:pt x="166" y="436"/>
                    </a:lnTo>
                    <a:lnTo>
                      <a:pt x="69" y="414"/>
                    </a:lnTo>
                    <a:lnTo>
                      <a:pt x="86" y="340"/>
                    </a:lnTo>
                    <a:lnTo>
                      <a:pt x="35" y="334"/>
                    </a:lnTo>
                    <a:lnTo>
                      <a:pt x="35" y="272"/>
                    </a:lnTo>
                    <a:lnTo>
                      <a:pt x="46" y="255"/>
                    </a:lnTo>
                    <a:lnTo>
                      <a:pt x="46" y="238"/>
                    </a:lnTo>
                    <a:lnTo>
                      <a:pt x="40" y="221"/>
                    </a:lnTo>
                    <a:lnTo>
                      <a:pt x="40" y="210"/>
                    </a:lnTo>
                    <a:lnTo>
                      <a:pt x="35" y="198"/>
                    </a:lnTo>
                    <a:lnTo>
                      <a:pt x="29" y="193"/>
                    </a:lnTo>
                    <a:lnTo>
                      <a:pt x="23" y="193"/>
                    </a:lnTo>
                    <a:lnTo>
                      <a:pt x="12" y="193"/>
                    </a:lnTo>
                    <a:lnTo>
                      <a:pt x="6" y="193"/>
                    </a:lnTo>
                    <a:lnTo>
                      <a:pt x="0" y="153"/>
                    </a:lnTo>
                    <a:lnTo>
                      <a:pt x="80" y="56"/>
                    </a:lnTo>
                    <a:lnTo>
                      <a:pt x="86" y="5"/>
                    </a:lnTo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anose="020B0604020202020204" pitchFamily="34" charset="0"/>
                </a:endParaRPr>
              </a:p>
            </p:txBody>
          </p:sp>
          <p:sp>
            <p:nvSpPr>
              <p:cNvPr id="197" name="Freeform 30"/>
              <p:cNvSpPr>
                <a:spLocks/>
              </p:cNvSpPr>
              <p:nvPr/>
            </p:nvSpPr>
            <p:spPr bwMode="auto">
              <a:xfrm>
                <a:off x="3825" y="2125"/>
                <a:ext cx="529" cy="313"/>
              </a:xfrm>
              <a:custGeom>
                <a:avLst/>
                <a:gdLst/>
                <a:ahLst/>
                <a:cxnLst>
                  <a:cxn ang="0">
                    <a:pos x="120" y="40"/>
                  </a:cxn>
                  <a:cxn ang="0">
                    <a:pos x="125" y="68"/>
                  </a:cxn>
                  <a:cxn ang="0">
                    <a:pos x="165" y="63"/>
                  </a:cxn>
                  <a:cxn ang="0">
                    <a:pos x="228" y="12"/>
                  </a:cxn>
                  <a:cxn ang="0">
                    <a:pos x="297" y="68"/>
                  </a:cxn>
                  <a:cxn ang="0">
                    <a:pos x="297" y="12"/>
                  </a:cxn>
                  <a:cxn ang="0">
                    <a:pos x="314" y="0"/>
                  </a:cxn>
                  <a:cxn ang="0">
                    <a:pos x="371" y="68"/>
                  </a:cxn>
                  <a:cxn ang="0">
                    <a:pos x="399" y="23"/>
                  </a:cxn>
                  <a:cxn ang="0">
                    <a:pos x="394" y="0"/>
                  </a:cxn>
                  <a:cxn ang="0">
                    <a:pos x="434" y="12"/>
                  </a:cxn>
                  <a:cxn ang="0">
                    <a:pos x="445" y="51"/>
                  </a:cxn>
                  <a:cxn ang="0">
                    <a:pos x="531" y="97"/>
                  </a:cxn>
                  <a:cxn ang="0">
                    <a:pos x="496" y="108"/>
                  </a:cxn>
                  <a:cxn ang="0">
                    <a:pos x="456" y="102"/>
                  </a:cxn>
                  <a:cxn ang="0">
                    <a:pos x="439" y="159"/>
                  </a:cxn>
                  <a:cxn ang="0">
                    <a:pos x="382" y="199"/>
                  </a:cxn>
                  <a:cxn ang="0">
                    <a:pos x="302" y="239"/>
                  </a:cxn>
                  <a:cxn ang="0">
                    <a:pos x="268" y="233"/>
                  </a:cxn>
                  <a:cxn ang="0">
                    <a:pos x="200" y="250"/>
                  </a:cxn>
                  <a:cxn ang="0">
                    <a:pos x="148" y="295"/>
                  </a:cxn>
                  <a:cxn ang="0">
                    <a:pos x="114" y="278"/>
                  </a:cxn>
                  <a:cxn ang="0">
                    <a:pos x="68" y="307"/>
                  </a:cxn>
                  <a:cxn ang="0">
                    <a:pos x="34" y="295"/>
                  </a:cxn>
                  <a:cxn ang="0">
                    <a:pos x="0" y="307"/>
                  </a:cxn>
                  <a:cxn ang="0">
                    <a:pos x="11" y="250"/>
                  </a:cxn>
                  <a:cxn ang="0">
                    <a:pos x="6" y="222"/>
                  </a:cxn>
                  <a:cxn ang="0">
                    <a:pos x="45" y="205"/>
                  </a:cxn>
                  <a:cxn ang="0">
                    <a:pos x="40" y="165"/>
                  </a:cxn>
                  <a:cxn ang="0">
                    <a:pos x="74" y="125"/>
                  </a:cxn>
                  <a:cxn ang="0">
                    <a:pos x="40" y="85"/>
                  </a:cxn>
                  <a:cxn ang="0">
                    <a:pos x="80" y="80"/>
                  </a:cxn>
                  <a:cxn ang="0">
                    <a:pos x="120" y="40"/>
                  </a:cxn>
                </a:cxnLst>
                <a:rect l="0" t="0" r="r" b="b"/>
                <a:pathLst>
                  <a:path w="531" h="307">
                    <a:moveTo>
                      <a:pt x="120" y="40"/>
                    </a:moveTo>
                    <a:lnTo>
                      <a:pt x="125" y="68"/>
                    </a:lnTo>
                    <a:lnTo>
                      <a:pt x="165" y="63"/>
                    </a:lnTo>
                    <a:lnTo>
                      <a:pt x="228" y="12"/>
                    </a:lnTo>
                    <a:lnTo>
                      <a:pt x="297" y="68"/>
                    </a:lnTo>
                    <a:lnTo>
                      <a:pt x="297" y="12"/>
                    </a:lnTo>
                    <a:lnTo>
                      <a:pt x="314" y="0"/>
                    </a:lnTo>
                    <a:lnTo>
                      <a:pt x="371" y="68"/>
                    </a:lnTo>
                    <a:lnTo>
                      <a:pt x="399" y="23"/>
                    </a:lnTo>
                    <a:lnTo>
                      <a:pt x="394" y="0"/>
                    </a:lnTo>
                    <a:lnTo>
                      <a:pt x="434" y="12"/>
                    </a:lnTo>
                    <a:lnTo>
                      <a:pt x="445" y="51"/>
                    </a:lnTo>
                    <a:lnTo>
                      <a:pt x="531" y="97"/>
                    </a:lnTo>
                    <a:lnTo>
                      <a:pt x="496" y="108"/>
                    </a:lnTo>
                    <a:lnTo>
                      <a:pt x="456" y="102"/>
                    </a:lnTo>
                    <a:lnTo>
                      <a:pt x="439" y="159"/>
                    </a:lnTo>
                    <a:lnTo>
                      <a:pt x="382" y="199"/>
                    </a:lnTo>
                    <a:lnTo>
                      <a:pt x="302" y="239"/>
                    </a:lnTo>
                    <a:lnTo>
                      <a:pt x="268" y="233"/>
                    </a:lnTo>
                    <a:lnTo>
                      <a:pt x="200" y="250"/>
                    </a:lnTo>
                    <a:lnTo>
                      <a:pt x="148" y="295"/>
                    </a:lnTo>
                    <a:lnTo>
                      <a:pt x="114" y="278"/>
                    </a:lnTo>
                    <a:lnTo>
                      <a:pt x="68" y="307"/>
                    </a:lnTo>
                    <a:lnTo>
                      <a:pt x="34" y="295"/>
                    </a:lnTo>
                    <a:lnTo>
                      <a:pt x="0" y="307"/>
                    </a:lnTo>
                    <a:lnTo>
                      <a:pt x="11" y="250"/>
                    </a:lnTo>
                    <a:lnTo>
                      <a:pt x="6" y="222"/>
                    </a:lnTo>
                    <a:lnTo>
                      <a:pt x="45" y="205"/>
                    </a:lnTo>
                    <a:lnTo>
                      <a:pt x="40" y="165"/>
                    </a:lnTo>
                    <a:lnTo>
                      <a:pt x="74" y="125"/>
                    </a:lnTo>
                    <a:lnTo>
                      <a:pt x="40" y="85"/>
                    </a:lnTo>
                    <a:lnTo>
                      <a:pt x="80" y="80"/>
                    </a:lnTo>
                    <a:lnTo>
                      <a:pt x="120" y="40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75" name="Freeform 31"/>
              <p:cNvSpPr>
                <a:spLocks/>
              </p:cNvSpPr>
              <p:nvPr/>
            </p:nvSpPr>
            <p:spPr bwMode="auto">
              <a:xfrm>
                <a:off x="3822" y="2119"/>
                <a:ext cx="531" cy="307"/>
              </a:xfrm>
              <a:custGeom>
                <a:avLst/>
                <a:gdLst>
                  <a:gd name="T0" fmla="*/ 120 w 531"/>
                  <a:gd name="T1" fmla="*/ 40 h 307"/>
                  <a:gd name="T2" fmla="*/ 125 w 531"/>
                  <a:gd name="T3" fmla="*/ 68 h 307"/>
                  <a:gd name="T4" fmla="*/ 165 w 531"/>
                  <a:gd name="T5" fmla="*/ 63 h 307"/>
                  <a:gd name="T6" fmla="*/ 228 w 531"/>
                  <a:gd name="T7" fmla="*/ 12 h 307"/>
                  <a:gd name="T8" fmla="*/ 297 w 531"/>
                  <a:gd name="T9" fmla="*/ 68 h 307"/>
                  <a:gd name="T10" fmla="*/ 297 w 531"/>
                  <a:gd name="T11" fmla="*/ 12 h 307"/>
                  <a:gd name="T12" fmla="*/ 314 w 531"/>
                  <a:gd name="T13" fmla="*/ 0 h 307"/>
                  <a:gd name="T14" fmla="*/ 371 w 531"/>
                  <a:gd name="T15" fmla="*/ 68 h 307"/>
                  <a:gd name="T16" fmla="*/ 399 w 531"/>
                  <a:gd name="T17" fmla="*/ 23 h 307"/>
                  <a:gd name="T18" fmla="*/ 394 w 531"/>
                  <a:gd name="T19" fmla="*/ 0 h 307"/>
                  <a:gd name="T20" fmla="*/ 434 w 531"/>
                  <a:gd name="T21" fmla="*/ 12 h 307"/>
                  <a:gd name="T22" fmla="*/ 445 w 531"/>
                  <a:gd name="T23" fmla="*/ 51 h 307"/>
                  <a:gd name="T24" fmla="*/ 531 w 531"/>
                  <a:gd name="T25" fmla="*/ 97 h 307"/>
                  <a:gd name="T26" fmla="*/ 496 w 531"/>
                  <a:gd name="T27" fmla="*/ 108 h 307"/>
                  <a:gd name="T28" fmla="*/ 456 w 531"/>
                  <a:gd name="T29" fmla="*/ 102 h 307"/>
                  <a:gd name="T30" fmla="*/ 439 w 531"/>
                  <a:gd name="T31" fmla="*/ 159 h 307"/>
                  <a:gd name="T32" fmla="*/ 382 w 531"/>
                  <a:gd name="T33" fmla="*/ 199 h 307"/>
                  <a:gd name="T34" fmla="*/ 302 w 531"/>
                  <a:gd name="T35" fmla="*/ 239 h 307"/>
                  <a:gd name="T36" fmla="*/ 268 w 531"/>
                  <a:gd name="T37" fmla="*/ 233 h 307"/>
                  <a:gd name="T38" fmla="*/ 200 w 531"/>
                  <a:gd name="T39" fmla="*/ 250 h 307"/>
                  <a:gd name="T40" fmla="*/ 148 w 531"/>
                  <a:gd name="T41" fmla="*/ 295 h 307"/>
                  <a:gd name="T42" fmla="*/ 114 w 531"/>
                  <a:gd name="T43" fmla="*/ 278 h 307"/>
                  <a:gd name="T44" fmla="*/ 68 w 531"/>
                  <a:gd name="T45" fmla="*/ 307 h 307"/>
                  <a:gd name="T46" fmla="*/ 34 w 531"/>
                  <a:gd name="T47" fmla="*/ 295 h 307"/>
                  <a:gd name="T48" fmla="*/ 0 w 531"/>
                  <a:gd name="T49" fmla="*/ 307 h 307"/>
                  <a:gd name="T50" fmla="*/ 11 w 531"/>
                  <a:gd name="T51" fmla="*/ 250 h 307"/>
                  <a:gd name="T52" fmla="*/ 6 w 531"/>
                  <a:gd name="T53" fmla="*/ 222 h 307"/>
                  <a:gd name="T54" fmla="*/ 45 w 531"/>
                  <a:gd name="T55" fmla="*/ 205 h 307"/>
                  <a:gd name="T56" fmla="*/ 40 w 531"/>
                  <a:gd name="T57" fmla="*/ 165 h 307"/>
                  <a:gd name="T58" fmla="*/ 74 w 531"/>
                  <a:gd name="T59" fmla="*/ 125 h 307"/>
                  <a:gd name="T60" fmla="*/ 40 w 531"/>
                  <a:gd name="T61" fmla="*/ 85 h 307"/>
                  <a:gd name="T62" fmla="*/ 80 w 531"/>
                  <a:gd name="T63" fmla="*/ 80 h 307"/>
                  <a:gd name="T64" fmla="*/ 120 w 531"/>
                  <a:gd name="T65" fmla="*/ 40 h 30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31"/>
                  <a:gd name="T100" fmla="*/ 0 h 307"/>
                  <a:gd name="T101" fmla="*/ 531 w 531"/>
                  <a:gd name="T102" fmla="*/ 307 h 30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31" h="307">
                    <a:moveTo>
                      <a:pt x="120" y="40"/>
                    </a:moveTo>
                    <a:lnTo>
                      <a:pt x="125" y="68"/>
                    </a:lnTo>
                    <a:lnTo>
                      <a:pt x="165" y="63"/>
                    </a:lnTo>
                    <a:lnTo>
                      <a:pt x="228" y="12"/>
                    </a:lnTo>
                    <a:lnTo>
                      <a:pt x="297" y="68"/>
                    </a:lnTo>
                    <a:lnTo>
                      <a:pt x="297" y="12"/>
                    </a:lnTo>
                    <a:lnTo>
                      <a:pt x="314" y="0"/>
                    </a:lnTo>
                    <a:lnTo>
                      <a:pt x="371" y="68"/>
                    </a:lnTo>
                    <a:lnTo>
                      <a:pt x="399" y="23"/>
                    </a:lnTo>
                    <a:lnTo>
                      <a:pt x="394" y="0"/>
                    </a:lnTo>
                    <a:lnTo>
                      <a:pt x="434" y="12"/>
                    </a:lnTo>
                    <a:lnTo>
                      <a:pt x="445" y="51"/>
                    </a:lnTo>
                    <a:lnTo>
                      <a:pt x="531" y="97"/>
                    </a:lnTo>
                    <a:lnTo>
                      <a:pt x="496" y="108"/>
                    </a:lnTo>
                    <a:lnTo>
                      <a:pt x="456" y="102"/>
                    </a:lnTo>
                    <a:lnTo>
                      <a:pt x="439" y="159"/>
                    </a:lnTo>
                    <a:lnTo>
                      <a:pt x="382" y="199"/>
                    </a:lnTo>
                    <a:lnTo>
                      <a:pt x="302" y="239"/>
                    </a:lnTo>
                    <a:lnTo>
                      <a:pt x="268" y="233"/>
                    </a:lnTo>
                    <a:lnTo>
                      <a:pt x="200" y="250"/>
                    </a:lnTo>
                    <a:lnTo>
                      <a:pt x="148" y="295"/>
                    </a:lnTo>
                    <a:lnTo>
                      <a:pt x="114" y="278"/>
                    </a:lnTo>
                    <a:lnTo>
                      <a:pt x="68" y="307"/>
                    </a:lnTo>
                    <a:lnTo>
                      <a:pt x="34" y="295"/>
                    </a:lnTo>
                    <a:lnTo>
                      <a:pt x="0" y="307"/>
                    </a:lnTo>
                    <a:lnTo>
                      <a:pt x="11" y="250"/>
                    </a:lnTo>
                    <a:lnTo>
                      <a:pt x="6" y="222"/>
                    </a:lnTo>
                    <a:lnTo>
                      <a:pt x="45" y="205"/>
                    </a:lnTo>
                    <a:lnTo>
                      <a:pt x="40" y="165"/>
                    </a:lnTo>
                    <a:lnTo>
                      <a:pt x="74" y="125"/>
                    </a:lnTo>
                    <a:lnTo>
                      <a:pt x="40" y="85"/>
                    </a:lnTo>
                    <a:lnTo>
                      <a:pt x="80" y="80"/>
                    </a:lnTo>
                    <a:lnTo>
                      <a:pt x="120" y="40"/>
                    </a:lnTo>
                    <a:close/>
                  </a:path>
                </a:pathLst>
              </a:custGeom>
              <a:noFill/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9" name="Freeform 32"/>
              <p:cNvSpPr>
                <a:spLocks/>
              </p:cNvSpPr>
              <p:nvPr/>
            </p:nvSpPr>
            <p:spPr bwMode="auto">
              <a:xfrm>
                <a:off x="3788" y="2216"/>
                <a:ext cx="690" cy="516"/>
              </a:xfrm>
              <a:custGeom>
                <a:avLst/>
                <a:gdLst/>
                <a:ahLst/>
                <a:cxnLst>
                  <a:cxn ang="0">
                    <a:pos x="308" y="136"/>
                  </a:cxn>
                  <a:cxn ang="0">
                    <a:pos x="336" y="142"/>
                  </a:cxn>
                  <a:cxn ang="0">
                    <a:pos x="416" y="108"/>
                  </a:cxn>
                  <a:cxn ang="0">
                    <a:pos x="473" y="62"/>
                  </a:cxn>
                  <a:cxn ang="0">
                    <a:pos x="496" y="5"/>
                  </a:cxn>
                  <a:cxn ang="0">
                    <a:pos x="530" y="17"/>
                  </a:cxn>
                  <a:cxn ang="0">
                    <a:pos x="559" y="0"/>
                  </a:cxn>
                  <a:cxn ang="0">
                    <a:pos x="587" y="23"/>
                  </a:cxn>
                  <a:cxn ang="0">
                    <a:pos x="570" y="108"/>
                  </a:cxn>
                  <a:cxn ang="0">
                    <a:pos x="587" y="136"/>
                  </a:cxn>
                  <a:cxn ang="0">
                    <a:pos x="570" y="170"/>
                  </a:cxn>
                  <a:cxn ang="0">
                    <a:pos x="690" y="278"/>
                  </a:cxn>
                  <a:cxn ang="0">
                    <a:pos x="679" y="317"/>
                  </a:cxn>
                  <a:cxn ang="0">
                    <a:pos x="633" y="323"/>
                  </a:cxn>
                  <a:cxn ang="0">
                    <a:pos x="610" y="368"/>
                  </a:cxn>
                  <a:cxn ang="0">
                    <a:pos x="547" y="329"/>
                  </a:cxn>
                  <a:cxn ang="0">
                    <a:pos x="542" y="391"/>
                  </a:cxn>
                  <a:cxn ang="0">
                    <a:pos x="513" y="420"/>
                  </a:cxn>
                  <a:cxn ang="0">
                    <a:pos x="490" y="516"/>
                  </a:cxn>
                  <a:cxn ang="0">
                    <a:pos x="422" y="476"/>
                  </a:cxn>
                  <a:cxn ang="0">
                    <a:pos x="382" y="488"/>
                  </a:cxn>
                  <a:cxn ang="0">
                    <a:pos x="359" y="459"/>
                  </a:cxn>
                  <a:cxn ang="0">
                    <a:pos x="348" y="414"/>
                  </a:cxn>
                  <a:cxn ang="0">
                    <a:pos x="251" y="482"/>
                  </a:cxn>
                  <a:cxn ang="0">
                    <a:pos x="205" y="493"/>
                  </a:cxn>
                  <a:cxn ang="0">
                    <a:pos x="211" y="459"/>
                  </a:cxn>
                  <a:cxn ang="0">
                    <a:pos x="171" y="414"/>
                  </a:cxn>
                  <a:cxn ang="0">
                    <a:pos x="159" y="357"/>
                  </a:cxn>
                  <a:cxn ang="0">
                    <a:pos x="142" y="340"/>
                  </a:cxn>
                  <a:cxn ang="0">
                    <a:pos x="114" y="340"/>
                  </a:cxn>
                  <a:cxn ang="0">
                    <a:pos x="97" y="317"/>
                  </a:cxn>
                  <a:cxn ang="0">
                    <a:pos x="28" y="306"/>
                  </a:cxn>
                  <a:cxn ang="0">
                    <a:pos x="0" y="317"/>
                  </a:cxn>
                  <a:cxn ang="0">
                    <a:pos x="0" y="244"/>
                  </a:cxn>
                  <a:cxn ang="0">
                    <a:pos x="34" y="210"/>
                  </a:cxn>
                  <a:cxn ang="0">
                    <a:pos x="74" y="204"/>
                  </a:cxn>
                  <a:cxn ang="0">
                    <a:pos x="108" y="210"/>
                  </a:cxn>
                  <a:cxn ang="0">
                    <a:pos x="154" y="187"/>
                  </a:cxn>
                  <a:cxn ang="0">
                    <a:pos x="182" y="198"/>
                  </a:cxn>
                  <a:cxn ang="0">
                    <a:pos x="234" y="159"/>
                  </a:cxn>
                  <a:cxn ang="0">
                    <a:pos x="308" y="136"/>
                  </a:cxn>
                </a:cxnLst>
                <a:rect l="0" t="0" r="r" b="b"/>
                <a:pathLst>
                  <a:path w="690" h="516">
                    <a:moveTo>
                      <a:pt x="308" y="136"/>
                    </a:moveTo>
                    <a:lnTo>
                      <a:pt x="336" y="142"/>
                    </a:lnTo>
                    <a:lnTo>
                      <a:pt x="416" y="108"/>
                    </a:lnTo>
                    <a:lnTo>
                      <a:pt x="473" y="62"/>
                    </a:lnTo>
                    <a:lnTo>
                      <a:pt x="496" y="5"/>
                    </a:lnTo>
                    <a:lnTo>
                      <a:pt x="530" y="17"/>
                    </a:lnTo>
                    <a:lnTo>
                      <a:pt x="559" y="0"/>
                    </a:lnTo>
                    <a:lnTo>
                      <a:pt x="587" y="23"/>
                    </a:lnTo>
                    <a:lnTo>
                      <a:pt x="570" y="108"/>
                    </a:lnTo>
                    <a:lnTo>
                      <a:pt x="587" y="136"/>
                    </a:lnTo>
                    <a:lnTo>
                      <a:pt x="570" y="170"/>
                    </a:lnTo>
                    <a:lnTo>
                      <a:pt x="690" y="278"/>
                    </a:lnTo>
                    <a:lnTo>
                      <a:pt x="679" y="317"/>
                    </a:lnTo>
                    <a:lnTo>
                      <a:pt x="633" y="323"/>
                    </a:lnTo>
                    <a:lnTo>
                      <a:pt x="610" y="368"/>
                    </a:lnTo>
                    <a:lnTo>
                      <a:pt x="547" y="329"/>
                    </a:lnTo>
                    <a:lnTo>
                      <a:pt x="542" y="391"/>
                    </a:lnTo>
                    <a:lnTo>
                      <a:pt x="513" y="420"/>
                    </a:lnTo>
                    <a:lnTo>
                      <a:pt x="490" y="516"/>
                    </a:lnTo>
                    <a:lnTo>
                      <a:pt x="422" y="476"/>
                    </a:lnTo>
                    <a:lnTo>
                      <a:pt x="382" y="488"/>
                    </a:lnTo>
                    <a:lnTo>
                      <a:pt x="359" y="459"/>
                    </a:lnTo>
                    <a:lnTo>
                      <a:pt x="348" y="414"/>
                    </a:lnTo>
                    <a:lnTo>
                      <a:pt x="251" y="482"/>
                    </a:lnTo>
                    <a:lnTo>
                      <a:pt x="205" y="493"/>
                    </a:lnTo>
                    <a:lnTo>
                      <a:pt x="211" y="459"/>
                    </a:lnTo>
                    <a:lnTo>
                      <a:pt x="171" y="414"/>
                    </a:lnTo>
                    <a:lnTo>
                      <a:pt x="159" y="357"/>
                    </a:lnTo>
                    <a:lnTo>
                      <a:pt x="142" y="340"/>
                    </a:lnTo>
                    <a:lnTo>
                      <a:pt x="114" y="340"/>
                    </a:lnTo>
                    <a:lnTo>
                      <a:pt x="97" y="317"/>
                    </a:lnTo>
                    <a:lnTo>
                      <a:pt x="28" y="306"/>
                    </a:lnTo>
                    <a:lnTo>
                      <a:pt x="0" y="317"/>
                    </a:lnTo>
                    <a:lnTo>
                      <a:pt x="0" y="244"/>
                    </a:lnTo>
                    <a:lnTo>
                      <a:pt x="34" y="210"/>
                    </a:lnTo>
                    <a:lnTo>
                      <a:pt x="74" y="204"/>
                    </a:lnTo>
                    <a:lnTo>
                      <a:pt x="108" y="210"/>
                    </a:lnTo>
                    <a:lnTo>
                      <a:pt x="154" y="187"/>
                    </a:lnTo>
                    <a:lnTo>
                      <a:pt x="182" y="198"/>
                    </a:lnTo>
                    <a:lnTo>
                      <a:pt x="234" y="159"/>
                    </a:lnTo>
                    <a:lnTo>
                      <a:pt x="308" y="136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0" name="Freeform 33"/>
              <p:cNvSpPr>
                <a:spLocks/>
              </p:cNvSpPr>
              <p:nvPr/>
            </p:nvSpPr>
            <p:spPr bwMode="auto">
              <a:xfrm>
                <a:off x="3788" y="2216"/>
                <a:ext cx="690" cy="516"/>
              </a:xfrm>
              <a:custGeom>
                <a:avLst/>
                <a:gdLst>
                  <a:gd name="T0" fmla="*/ 308 w 690"/>
                  <a:gd name="T1" fmla="*/ 136 h 516"/>
                  <a:gd name="T2" fmla="*/ 336 w 690"/>
                  <a:gd name="T3" fmla="*/ 142 h 516"/>
                  <a:gd name="T4" fmla="*/ 416 w 690"/>
                  <a:gd name="T5" fmla="*/ 108 h 516"/>
                  <a:gd name="T6" fmla="*/ 473 w 690"/>
                  <a:gd name="T7" fmla="*/ 62 h 516"/>
                  <a:gd name="T8" fmla="*/ 496 w 690"/>
                  <a:gd name="T9" fmla="*/ 5 h 516"/>
                  <a:gd name="T10" fmla="*/ 530 w 690"/>
                  <a:gd name="T11" fmla="*/ 17 h 516"/>
                  <a:gd name="T12" fmla="*/ 559 w 690"/>
                  <a:gd name="T13" fmla="*/ 0 h 516"/>
                  <a:gd name="T14" fmla="*/ 587 w 690"/>
                  <a:gd name="T15" fmla="*/ 23 h 516"/>
                  <a:gd name="T16" fmla="*/ 570 w 690"/>
                  <a:gd name="T17" fmla="*/ 108 h 516"/>
                  <a:gd name="T18" fmla="*/ 587 w 690"/>
                  <a:gd name="T19" fmla="*/ 136 h 516"/>
                  <a:gd name="T20" fmla="*/ 570 w 690"/>
                  <a:gd name="T21" fmla="*/ 170 h 516"/>
                  <a:gd name="T22" fmla="*/ 690 w 690"/>
                  <a:gd name="T23" fmla="*/ 278 h 516"/>
                  <a:gd name="T24" fmla="*/ 679 w 690"/>
                  <a:gd name="T25" fmla="*/ 317 h 516"/>
                  <a:gd name="T26" fmla="*/ 633 w 690"/>
                  <a:gd name="T27" fmla="*/ 323 h 516"/>
                  <a:gd name="T28" fmla="*/ 610 w 690"/>
                  <a:gd name="T29" fmla="*/ 368 h 516"/>
                  <a:gd name="T30" fmla="*/ 547 w 690"/>
                  <a:gd name="T31" fmla="*/ 329 h 516"/>
                  <a:gd name="T32" fmla="*/ 542 w 690"/>
                  <a:gd name="T33" fmla="*/ 391 h 516"/>
                  <a:gd name="T34" fmla="*/ 513 w 690"/>
                  <a:gd name="T35" fmla="*/ 420 h 516"/>
                  <a:gd name="T36" fmla="*/ 490 w 690"/>
                  <a:gd name="T37" fmla="*/ 516 h 516"/>
                  <a:gd name="T38" fmla="*/ 422 w 690"/>
                  <a:gd name="T39" fmla="*/ 476 h 516"/>
                  <a:gd name="T40" fmla="*/ 382 w 690"/>
                  <a:gd name="T41" fmla="*/ 488 h 516"/>
                  <a:gd name="T42" fmla="*/ 359 w 690"/>
                  <a:gd name="T43" fmla="*/ 459 h 516"/>
                  <a:gd name="T44" fmla="*/ 348 w 690"/>
                  <a:gd name="T45" fmla="*/ 414 h 516"/>
                  <a:gd name="T46" fmla="*/ 251 w 690"/>
                  <a:gd name="T47" fmla="*/ 482 h 516"/>
                  <a:gd name="T48" fmla="*/ 205 w 690"/>
                  <a:gd name="T49" fmla="*/ 493 h 516"/>
                  <a:gd name="T50" fmla="*/ 211 w 690"/>
                  <a:gd name="T51" fmla="*/ 459 h 516"/>
                  <a:gd name="T52" fmla="*/ 171 w 690"/>
                  <a:gd name="T53" fmla="*/ 414 h 516"/>
                  <a:gd name="T54" fmla="*/ 159 w 690"/>
                  <a:gd name="T55" fmla="*/ 357 h 516"/>
                  <a:gd name="T56" fmla="*/ 142 w 690"/>
                  <a:gd name="T57" fmla="*/ 340 h 516"/>
                  <a:gd name="T58" fmla="*/ 114 w 690"/>
                  <a:gd name="T59" fmla="*/ 340 h 516"/>
                  <a:gd name="T60" fmla="*/ 97 w 690"/>
                  <a:gd name="T61" fmla="*/ 317 h 516"/>
                  <a:gd name="T62" fmla="*/ 28 w 690"/>
                  <a:gd name="T63" fmla="*/ 306 h 516"/>
                  <a:gd name="T64" fmla="*/ 0 w 690"/>
                  <a:gd name="T65" fmla="*/ 317 h 516"/>
                  <a:gd name="T66" fmla="*/ 0 w 690"/>
                  <a:gd name="T67" fmla="*/ 244 h 516"/>
                  <a:gd name="T68" fmla="*/ 34 w 690"/>
                  <a:gd name="T69" fmla="*/ 210 h 516"/>
                  <a:gd name="T70" fmla="*/ 74 w 690"/>
                  <a:gd name="T71" fmla="*/ 204 h 516"/>
                  <a:gd name="T72" fmla="*/ 108 w 690"/>
                  <a:gd name="T73" fmla="*/ 210 h 516"/>
                  <a:gd name="T74" fmla="*/ 154 w 690"/>
                  <a:gd name="T75" fmla="*/ 187 h 516"/>
                  <a:gd name="T76" fmla="*/ 182 w 690"/>
                  <a:gd name="T77" fmla="*/ 198 h 516"/>
                  <a:gd name="T78" fmla="*/ 234 w 690"/>
                  <a:gd name="T79" fmla="*/ 159 h 516"/>
                  <a:gd name="T80" fmla="*/ 308 w 690"/>
                  <a:gd name="T81" fmla="*/ 136 h 51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690"/>
                  <a:gd name="T124" fmla="*/ 0 h 516"/>
                  <a:gd name="T125" fmla="*/ 690 w 690"/>
                  <a:gd name="T126" fmla="*/ 516 h 51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690" h="516">
                    <a:moveTo>
                      <a:pt x="308" y="136"/>
                    </a:moveTo>
                    <a:lnTo>
                      <a:pt x="336" y="142"/>
                    </a:lnTo>
                    <a:lnTo>
                      <a:pt x="416" y="108"/>
                    </a:lnTo>
                    <a:lnTo>
                      <a:pt x="473" y="62"/>
                    </a:lnTo>
                    <a:lnTo>
                      <a:pt x="496" y="5"/>
                    </a:lnTo>
                    <a:lnTo>
                      <a:pt x="530" y="17"/>
                    </a:lnTo>
                    <a:lnTo>
                      <a:pt x="559" y="0"/>
                    </a:lnTo>
                    <a:lnTo>
                      <a:pt x="587" y="23"/>
                    </a:lnTo>
                    <a:lnTo>
                      <a:pt x="570" y="108"/>
                    </a:lnTo>
                    <a:lnTo>
                      <a:pt x="587" y="136"/>
                    </a:lnTo>
                    <a:lnTo>
                      <a:pt x="570" y="170"/>
                    </a:lnTo>
                    <a:lnTo>
                      <a:pt x="690" y="278"/>
                    </a:lnTo>
                    <a:lnTo>
                      <a:pt x="679" y="317"/>
                    </a:lnTo>
                    <a:lnTo>
                      <a:pt x="633" y="323"/>
                    </a:lnTo>
                    <a:lnTo>
                      <a:pt x="610" y="368"/>
                    </a:lnTo>
                    <a:lnTo>
                      <a:pt x="547" y="329"/>
                    </a:lnTo>
                    <a:lnTo>
                      <a:pt x="542" y="391"/>
                    </a:lnTo>
                    <a:lnTo>
                      <a:pt x="513" y="420"/>
                    </a:lnTo>
                    <a:lnTo>
                      <a:pt x="490" y="516"/>
                    </a:lnTo>
                    <a:lnTo>
                      <a:pt x="422" y="476"/>
                    </a:lnTo>
                    <a:lnTo>
                      <a:pt x="382" y="488"/>
                    </a:lnTo>
                    <a:lnTo>
                      <a:pt x="359" y="459"/>
                    </a:lnTo>
                    <a:lnTo>
                      <a:pt x="348" y="414"/>
                    </a:lnTo>
                    <a:lnTo>
                      <a:pt x="251" y="482"/>
                    </a:lnTo>
                    <a:lnTo>
                      <a:pt x="205" y="493"/>
                    </a:lnTo>
                    <a:lnTo>
                      <a:pt x="211" y="459"/>
                    </a:lnTo>
                    <a:lnTo>
                      <a:pt x="171" y="414"/>
                    </a:lnTo>
                    <a:lnTo>
                      <a:pt x="159" y="357"/>
                    </a:lnTo>
                    <a:lnTo>
                      <a:pt x="142" y="340"/>
                    </a:lnTo>
                    <a:lnTo>
                      <a:pt x="114" y="340"/>
                    </a:lnTo>
                    <a:lnTo>
                      <a:pt x="97" y="317"/>
                    </a:lnTo>
                    <a:lnTo>
                      <a:pt x="28" y="306"/>
                    </a:lnTo>
                    <a:lnTo>
                      <a:pt x="0" y="317"/>
                    </a:lnTo>
                    <a:lnTo>
                      <a:pt x="0" y="244"/>
                    </a:lnTo>
                    <a:lnTo>
                      <a:pt x="34" y="210"/>
                    </a:lnTo>
                    <a:lnTo>
                      <a:pt x="74" y="204"/>
                    </a:lnTo>
                    <a:lnTo>
                      <a:pt x="108" y="210"/>
                    </a:lnTo>
                    <a:lnTo>
                      <a:pt x="154" y="187"/>
                    </a:lnTo>
                    <a:lnTo>
                      <a:pt x="182" y="198"/>
                    </a:lnTo>
                    <a:lnTo>
                      <a:pt x="234" y="159"/>
                    </a:lnTo>
                    <a:lnTo>
                      <a:pt x="308" y="136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anose="020B0604020202020204" pitchFamily="34" charset="0"/>
                </a:endParaRPr>
              </a:p>
            </p:txBody>
          </p:sp>
          <p:sp>
            <p:nvSpPr>
              <p:cNvPr id="201" name="Freeform 34"/>
              <p:cNvSpPr>
                <a:spLocks/>
              </p:cNvSpPr>
              <p:nvPr/>
            </p:nvSpPr>
            <p:spPr bwMode="auto">
              <a:xfrm>
                <a:off x="4267" y="2460"/>
                <a:ext cx="394" cy="641"/>
              </a:xfrm>
              <a:custGeom>
                <a:avLst/>
                <a:gdLst/>
                <a:ahLst/>
                <a:cxnLst>
                  <a:cxn ang="0">
                    <a:pos x="125" y="124"/>
                  </a:cxn>
                  <a:cxn ang="0">
                    <a:pos x="160" y="79"/>
                  </a:cxn>
                  <a:cxn ang="0">
                    <a:pos x="200" y="73"/>
                  </a:cxn>
                  <a:cxn ang="0">
                    <a:pos x="205" y="45"/>
                  </a:cxn>
                  <a:cxn ang="0">
                    <a:pos x="217" y="22"/>
                  </a:cxn>
                  <a:cxn ang="0">
                    <a:pos x="234" y="5"/>
                  </a:cxn>
                  <a:cxn ang="0">
                    <a:pos x="268" y="34"/>
                  </a:cxn>
                  <a:cxn ang="0">
                    <a:pos x="297" y="22"/>
                  </a:cxn>
                  <a:cxn ang="0">
                    <a:pos x="342" y="0"/>
                  </a:cxn>
                  <a:cxn ang="0">
                    <a:pos x="365" y="0"/>
                  </a:cxn>
                  <a:cxn ang="0">
                    <a:pos x="394" y="102"/>
                  </a:cxn>
                  <a:cxn ang="0">
                    <a:pos x="297" y="153"/>
                  </a:cxn>
                  <a:cxn ang="0">
                    <a:pos x="377" y="329"/>
                  </a:cxn>
                  <a:cxn ang="0">
                    <a:pos x="314" y="402"/>
                  </a:cxn>
                  <a:cxn ang="0">
                    <a:pos x="331" y="431"/>
                  </a:cxn>
                  <a:cxn ang="0">
                    <a:pos x="331" y="482"/>
                  </a:cxn>
                  <a:cxn ang="0">
                    <a:pos x="297" y="504"/>
                  </a:cxn>
                  <a:cxn ang="0">
                    <a:pos x="319" y="533"/>
                  </a:cxn>
                  <a:cxn ang="0">
                    <a:pos x="308" y="561"/>
                  </a:cxn>
                  <a:cxn ang="0">
                    <a:pos x="337" y="544"/>
                  </a:cxn>
                  <a:cxn ang="0">
                    <a:pos x="359" y="556"/>
                  </a:cxn>
                  <a:cxn ang="0">
                    <a:pos x="377" y="612"/>
                  </a:cxn>
                  <a:cxn ang="0">
                    <a:pos x="337" y="624"/>
                  </a:cxn>
                  <a:cxn ang="0">
                    <a:pos x="319" y="618"/>
                  </a:cxn>
                  <a:cxn ang="0">
                    <a:pos x="285" y="641"/>
                  </a:cxn>
                  <a:cxn ang="0">
                    <a:pos x="234" y="624"/>
                  </a:cxn>
                  <a:cxn ang="0">
                    <a:pos x="200" y="504"/>
                  </a:cxn>
                  <a:cxn ang="0">
                    <a:pos x="165" y="499"/>
                  </a:cxn>
                  <a:cxn ang="0">
                    <a:pos x="74" y="442"/>
                  </a:cxn>
                  <a:cxn ang="0">
                    <a:pos x="74" y="391"/>
                  </a:cxn>
                  <a:cxn ang="0">
                    <a:pos x="57" y="385"/>
                  </a:cxn>
                  <a:cxn ang="0">
                    <a:pos x="51" y="329"/>
                  </a:cxn>
                  <a:cxn ang="0">
                    <a:pos x="0" y="312"/>
                  </a:cxn>
                  <a:cxn ang="0">
                    <a:pos x="11" y="266"/>
                  </a:cxn>
                  <a:cxn ang="0">
                    <a:pos x="34" y="181"/>
                  </a:cxn>
                  <a:cxn ang="0">
                    <a:pos x="63" y="147"/>
                  </a:cxn>
                  <a:cxn ang="0">
                    <a:pos x="68" y="85"/>
                  </a:cxn>
                  <a:cxn ang="0">
                    <a:pos x="125" y="124"/>
                  </a:cxn>
                </a:cxnLst>
                <a:rect l="0" t="0" r="r" b="b"/>
                <a:pathLst>
                  <a:path w="394" h="641">
                    <a:moveTo>
                      <a:pt x="125" y="124"/>
                    </a:moveTo>
                    <a:lnTo>
                      <a:pt x="160" y="79"/>
                    </a:lnTo>
                    <a:lnTo>
                      <a:pt x="200" y="73"/>
                    </a:lnTo>
                    <a:lnTo>
                      <a:pt x="205" y="45"/>
                    </a:lnTo>
                    <a:lnTo>
                      <a:pt x="217" y="22"/>
                    </a:lnTo>
                    <a:lnTo>
                      <a:pt x="234" y="5"/>
                    </a:lnTo>
                    <a:lnTo>
                      <a:pt x="268" y="34"/>
                    </a:lnTo>
                    <a:lnTo>
                      <a:pt x="297" y="22"/>
                    </a:lnTo>
                    <a:lnTo>
                      <a:pt x="342" y="0"/>
                    </a:lnTo>
                    <a:lnTo>
                      <a:pt x="365" y="0"/>
                    </a:lnTo>
                    <a:lnTo>
                      <a:pt x="394" y="102"/>
                    </a:lnTo>
                    <a:lnTo>
                      <a:pt x="297" y="153"/>
                    </a:lnTo>
                    <a:lnTo>
                      <a:pt x="377" y="329"/>
                    </a:lnTo>
                    <a:lnTo>
                      <a:pt x="314" y="402"/>
                    </a:lnTo>
                    <a:lnTo>
                      <a:pt x="331" y="431"/>
                    </a:lnTo>
                    <a:lnTo>
                      <a:pt x="331" y="482"/>
                    </a:lnTo>
                    <a:lnTo>
                      <a:pt x="297" y="504"/>
                    </a:lnTo>
                    <a:lnTo>
                      <a:pt x="319" y="533"/>
                    </a:lnTo>
                    <a:lnTo>
                      <a:pt x="308" y="561"/>
                    </a:lnTo>
                    <a:lnTo>
                      <a:pt x="337" y="544"/>
                    </a:lnTo>
                    <a:lnTo>
                      <a:pt x="359" y="556"/>
                    </a:lnTo>
                    <a:lnTo>
                      <a:pt x="377" y="612"/>
                    </a:lnTo>
                    <a:lnTo>
                      <a:pt x="337" y="624"/>
                    </a:lnTo>
                    <a:lnTo>
                      <a:pt x="319" y="618"/>
                    </a:lnTo>
                    <a:lnTo>
                      <a:pt x="285" y="641"/>
                    </a:lnTo>
                    <a:lnTo>
                      <a:pt x="234" y="624"/>
                    </a:lnTo>
                    <a:lnTo>
                      <a:pt x="200" y="504"/>
                    </a:lnTo>
                    <a:lnTo>
                      <a:pt x="165" y="499"/>
                    </a:lnTo>
                    <a:lnTo>
                      <a:pt x="74" y="442"/>
                    </a:lnTo>
                    <a:lnTo>
                      <a:pt x="74" y="391"/>
                    </a:lnTo>
                    <a:lnTo>
                      <a:pt x="57" y="385"/>
                    </a:lnTo>
                    <a:lnTo>
                      <a:pt x="51" y="329"/>
                    </a:lnTo>
                    <a:lnTo>
                      <a:pt x="0" y="312"/>
                    </a:lnTo>
                    <a:lnTo>
                      <a:pt x="11" y="266"/>
                    </a:lnTo>
                    <a:lnTo>
                      <a:pt x="34" y="181"/>
                    </a:lnTo>
                    <a:lnTo>
                      <a:pt x="63" y="147"/>
                    </a:lnTo>
                    <a:lnTo>
                      <a:pt x="68" y="85"/>
                    </a:lnTo>
                    <a:lnTo>
                      <a:pt x="125" y="124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81" name="Freeform 35"/>
              <p:cNvSpPr>
                <a:spLocks/>
              </p:cNvSpPr>
              <p:nvPr/>
            </p:nvSpPr>
            <p:spPr bwMode="auto">
              <a:xfrm>
                <a:off x="4267" y="2460"/>
                <a:ext cx="394" cy="641"/>
              </a:xfrm>
              <a:custGeom>
                <a:avLst/>
                <a:gdLst>
                  <a:gd name="T0" fmla="*/ 125 w 394"/>
                  <a:gd name="T1" fmla="*/ 124 h 641"/>
                  <a:gd name="T2" fmla="*/ 160 w 394"/>
                  <a:gd name="T3" fmla="*/ 79 h 641"/>
                  <a:gd name="T4" fmla="*/ 200 w 394"/>
                  <a:gd name="T5" fmla="*/ 73 h 641"/>
                  <a:gd name="T6" fmla="*/ 205 w 394"/>
                  <a:gd name="T7" fmla="*/ 45 h 641"/>
                  <a:gd name="T8" fmla="*/ 217 w 394"/>
                  <a:gd name="T9" fmla="*/ 22 h 641"/>
                  <a:gd name="T10" fmla="*/ 234 w 394"/>
                  <a:gd name="T11" fmla="*/ 5 h 641"/>
                  <a:gd name="T12" fmla="*/ 268 w 394"/>
                  <a:gd name="T13" fmla="*/ 34 h 641"/>
                  <a:gd name="T14" fmla="*/ 297 w 394"/>
                  <a:gd name="T15" fmla="*/ 22 h 641"/>
                  <a:gd name="T16" fmla="*/ 342 w 394"/>
                  <a:gd name="T17" fmla="*/ 0 h 641"/>
                  <a:gd name="T18" fmla="*/ 365 w 394"/>
                  <a:gd name="T19" fmla="*/ 0 h 641"/>
                  <a:gd name="T20" fmla="*/ 394 w 394"/>
                  <a:gd name="T21" fmla="*/ 102 h 641"/>
                  <a:gd name="T22" fmla="*/ 297 w 394"/>
                  <a:gd name="T23" fmla="*/ 153 h 641"/>
                  <a:gd name="T24" fmla="*/ 377 w 394"/>
                  <a:gd name="T25" fmla="*/ 329 h 641"/>
                  <a:gd name="T26" fmla="*/ 314 w 394"/>
                  <a:gd name="T27" fmla="*/ 402 h 641"/>
                  <a:gd name="T28" fmla="*/ 331 w 394"/>
                  <a:gd name="T29" fmla="*/ 431 h 641"/>
                  <a:gd name="T30" fmla="*/ 331 w 394"/>
                  <a:gd name="T31" fmla="*/ 482 h 641"/>
                  <a:gd name="T32" fmla="*/ 297 w 394"/>
                  <a:gd name="T33" fmla="*/ 504 h 641"/>
                  <a:gd name="T34" fmla="*/ 319 w 394"/>
                  <a:gd name="T35" fmla="*/ 533 h 641"/>
                  <a:gd name="T36" fmla="*/ 308 w 394"/>
                  <a:gd name="T37" fmla="*/ 561 h 641"/>
                  <a:gd name="T38" fmla="*/ 337 w 394"/>
                  <a:gd name="T39" fmla="*/ 544 h 641"/>
                  <a:gd name="T40" fmla="*/ 359 w 394"/>
                  <a:gd name="T41" fmla="*/ 556 h 641"/>
                  <a:gd name="T42" fmla="*/ 377 w 394"/>
                  <a:gd name="T43" fmla="*/ 612 h 641"/>
                  <a:gd name="T44" fmla="*/ 337 w 394"/>
                  <a:gd name="T45" fmla="*/ 624 h 641"/>
                  <a:gd name="T46" fmla="*/ 319 w 394"/>
                  <a:gd name="T47" fmla="*/ 618 h 641"/>
                  <a:gd name="T48" fmla="*/ 285 w 394"/>
                  <a:gd name="T49" fmla="*/ 641 h 641"/>
                  <a:gd name="T50" fmla="*/ 234 w 394"/>
                  <a:gd name="T51" fmla="*/ 624 h 641"/>
                  <a:gd name="T52" fmla="*/ 200 w 394"/>
                  <a:gd name="T53" fmla="*/ 504 h 641"/>
                  <a:gd name="T54" fmla="*/ 165 w 394"/>
                  <a:gd name="T55" fmla="*/ 499 h 641"/>
                  <a:gd name="T56" fmla="*/ 74 w 394"/>
                  <a:gd name="T57" fmla="*/ 442 h 641"/>
                  <a:gd name="T58" fmla="*/ 74 w 394"/>
                  <a:gd name="T59" fmla="*/ 391 h 641"/>
                  <a:gd name="T60" fmla="*/ 57 w 394"/>
                  <a:gd name="T61" fmla="*/ 385 h 641"/>
                  <a:gd name="T62" fmla="*/ 51 w 394"/>
                  <a:gd name="T63" fmla="*/ 329 h 641"/>
                  <a:gd name="T64" fmla="*/ 0 w 394"/>
                  <a:gd name="T65" fmla="*/ 312 h 641"/>
                  <a:gd name="T66" fmla="*/ 11 w 394"/>
                  <a:gd name="T67" fmla="*/ 266 h 641"/>
                  <a:gd name="T68" fmla="*/ 34 w 394"/>
                  <a:gd name="T69" fmla="*/ 181 h 641"/>
                  <a:gd name="T70" fmla="*/ 63 w 394"/>
                  <a:gd name="T71" fmla="*/ 147 h 641"/>
                  <a:gd name="T72" fmla="*/ 68 w 394"/>
                  <a:gd name="T73" fmla="*/ 85 h 641"/>
                  <a:gd name="T74" fmla="*/ 125 w 394"/>
                  <a:gd name="T75" fmla="*/ 124 h 641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94"/>
                  <a:gd name="T115" fmla="*/ 0 h 641"/>
                  <a:gd name="T116" fmla="*/ 394 w 394"/>
                  <a:gd name="T117" fmla="*/ 641 h 641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94" h="641">
                    <a:moveTo>
                      <a:pt x="125" y="124"/>
                    </a:moveTo>
                    <a:lnTo>
                      <a:pt x="160" y="79"/>
                    </a:lnTo>
                    <a:lnTo>
                      <a:pt x="200" y="73"/>
                    </a:lnTo>
                    <a:lnTo>
                      <a:pt x="205" y="45"/>
                    </a:lnTo>
                    <a:lnTo>
                      <a:pt x="217" y="22"/>
                    </a:lnTo>
                    <a:lnTo>
                      <a:pt x="234" y="5"/>
                    </a:lnTo>
                    <a:lnTo>
                      <a:pt x="268" y="34"/>
                    </a:lnTo>
                    <a:lnTo>
                      <a:pt x="297" y="22"/>
                    </a:lnTo>
                    <a:lnTo>
                      <a:pt x="342" y="0"/>
                    </a:lnTo>
                    <a:lnTo>
                      <a:pt x="365" y="0"/>
                    </a:lnTo>
                    <a:lnTo>
                      <a:pt x="394" y="102"/>
                    </a:lnTo>
                    <a:lnTo>
                      <a:pt x="297" y="153"/>
                    </a:lnTo>
                    <a:lnTo>
                      <a:pt x="377" y="329"/>
                    </a:lnTo>
                    <a:lnTo>
                      <a:pt x="314" y="402"/>
                    </a:lnTo>
                    <a:lnTo>
                      <a:pt x="331" y="431"/>
                    </a:lnTo>
                    <a:lnTo>
                      <a:pt x="331" y="482"/>
                    </a:lnTo>
                    <a:lnTo>
                      <a:pt x="297" y="504"/>
                    </a:lnTo>
                    <a:lnTo>
                      <a:pt x="319" y="533"/>
                    </a:lnTo>
                    <a:lnTo>
                      <a:pt x="308" y="561"/>
                    </a:lnTo>
                    <a:lnTo>
                      <a:pt x="337" y="544"/>
                    </a:lnTo>
                    <a:lnTo>
                      <a:pt x="359" y="556"/>
                    </a:lnTo>
                    <a:lnTo>
                      <a:pt x="377" y="612"/>
                    </a:lnTo>
                    <a:lnTo>
                      <a:pt x="337" y="624"/>
                    </a:lnTo>
                    <a:lnTo>
                      <a:pt x="319" y="618"/>
                    </a:lnTo>
                    <a:lnTo>
                      <a:pt x="285" y="641"/>
                    </a:lnTo>
                    <a:lnTo>
                      <a:pt x="234" y="624"/>
                    </a:lnTo>
                    <a:lnTo>
                      <a:pt x="200" y="504"/>
                    </a:lnTo>
                    <a:lnTo>
                      <a:pt x="165" y="499"/>
                    </a:lnTo>
                    <a:lnTo>
                      <a:pt x="74" y="442"/>
                    </a:lnTo>
                    <a:lnTo>
                      <a:pt x="74" y="391"/>
                    </a:lnTo>
                    <a:lnTo>
                      <a:pt x="57" y="385"/>
                    </a:lnTo>
                    <a:lnTo>
                      <a:pt x="51" y="329"/>
                    </a:lnTo>
                    <a:lnTo>
                      <a:pt x="0" y="312"/>
                    </a:lnTo>
                    <a:lnTo>
                      <a:pt x="11" y="266"/>
                    </a:lnTo>
                    <a:lnTo>
                      <a:pt x="34" y="181"/>
                    </a:lnTo>
                    <a:lnTo>
                      <a:pt x="63" y="147"/>
                    </a:lnTo>
                    <a:lnTo>
                      <a:pt x="68" y="85"/>
                    </a:lnTo>
                    <a:lnTo>
                      <a:pt x="125" y="124"/>
                    </a:lnTo>
                    <a:close/>
                  </a:path>
                </a:pathLst>
              </a:custGeom>
              <a:noFill/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3" name="Freeform 36"/>
              <p:cNvSpPr>
                <a:spLocks/>
              </p:cNvSpPr>
              <p:nvPr/>
            </p:nvSpPr>
            <p:spPr bwMode="auto">
              <a:xfrm>
                <a:off x="3822" y="1836"/>
                <a:ext cx="451" cy="368"/>
              </a:xfrm>
              <a:custGeom>
                <a:avLst/>
                <a:gdLst/>
                <a:ahLst/>
                <a:cxnLst>
                  <a:cxn ang="0">
                    <a:pos x="40" y="96"/>
                  </a:cxn>
                  <a:cxn ang="0">
                    <a:pos x="97" y="142"/>
                  </a:cxn>
                  <a:cxn ang="0">
                    <a:pos x="131" y="119"/>
                  </a:cxn>
                  <a:cxn ang="0">
                    <a:pos x="171" y="113"/>
                  </a:cxn>
                  <a:cxn ang="0">
                    <a:pos x="217" y="57"/>
                  </a:cxn>
                  <a:cxn ang="0">
                    <a:pos x="205" y="28"/>
                  </a:cxn>
                  <a:cxn ang="0">
                    <a:pos x="251" y="0"/>
                  </a:cxn>
                  <a:cxn ang="0">
                    <a:pos x="268" y="57"/>
                  </a:cxn>
                  <a:cxn ang="0">
                    <a:pos x="314" y="68"/>
                  </a:cxn>
                  <a:cxn ang="0">
                    <a:pos x="337" y="85"/>
                  </a:cxn>
                  <a:cxn ang="0">
                    <a:pos x="262" y="96"/>
                  </a:cxn>
                  <a:cxn ang="0">
                    <a:pos x="251" y="119"/>
                  </a:cxn>
                  <a:cxn ang="0">
                    <a:pos x="262" y="142"/>
                  </a:cxn>
                  <a:cxn ang="0">
                    <a:pos x="291" y="125"/>
                  </a:cxn>
                  <a:cxn ang="0">
                    <a:pos x="279" y="181"/>
                  </a:cxn>
                  <a:cxn ang="0">
                    <a:pos x="359" y="181"/>
                  </a:cxn>
                  <a:cxn ang="0">
                    <a:pos x="451" y="289"/>
                  </a:cxn>
                  <a:cxn ang="0">
                    <a:pos x="439" y="295"/>
                  </a:cxn>
                  <a:cxn ang="0">
                    <a:pos x="399" y="278"/>
                  </a:cxn>
                  <a:cxn ang="0">
                    <a:pos x="405" y="300"/>
                  </a:cxn>
                  <a:cxn ang="0">
                    <a:pos x="376" y="346"/>
                  </a:cxn>
                  <a:cxn ang="0">
                    <a:pos x="314" y="283"/>
                  </a:cxn>
                  <a:cxn ang="0">
                    <a:pos x="297" y="295"/>
                  </a:cxn>
                  <a:cxn ang="0">
                    <a:pos x="297" y="351"/>
                  </a:cxn>
                  <a:cxn ang="0">
                    <a:pos x="228" y="289"/>
                  </a:cxn>
                  <a:cxn ang="0">
                    <a:pos x="165" y="346"/>
                  </a:cxn>
                  <a:cxn ang="0">
                    <a:pos x="125" y="351"/>
                  </a:cxn>
                  <a:cxn ang="0">
                    <a:pos x="120" y="323"/>
                  </a:cxn>
                  <a:cxn ang="0">
                    <a:pos x="74" y="363"/>
                  </a:cxn>
                  <a:cxn ang="0">
                    <a:pos x="40" y="368"/>
                  </a:cxn>
                  <a:cxn ang="0">
                    <a:pos x="11" y="295"/>
                  </a:cxn>
                  <a:cxn ang="0">
                    <a:pos x="34" y="255"/>
                  </a:cxn>
                  <a:cxn ang="0">
                    <a:pos x="17" y="227"/>
                  </a:cxn>
                  <a:cxn ang="0">
                    <a:pos x="28" y="210"/>
                  </a:cxn>
                  <a:cxn ang="0">
                    <a:pos x="0" y="176"/>
                  </a:cxn>
                  <a:cxn ang="0">
                    <a:pos x="6" y="130"/>
                  </a:cxn>
                  <a:cxn ang="0">
                    <a:pos x="40" y="96"/>
                  </a:cxn>
                </a:cxnLst>
                <a:rect l="0" t="0" r="r" b="b"/>
                <a:pathLst>
                  <a:path w="451" h="368">
                    <a:moveTo>
                      <a:pt x="40" y="96"/>
                    </a:moveTo>
                    <a:lnTo>
                      <a:pt x="97" y="142"/>
                    </a:lnTo>
                    <a:lnTo>
                      <a:pt x="131" y="119"/>
                    </a:lnTo>
                    <a:lnTo>
                      <a:pt x="171" y="113"/>
                    </a:lnTo>
                    <a:lnTo>
                      <a:pt x="217" y="57"/>
                    </a:lnTo>
                    <a:lnTo>
                      <a:pt x="205" y="28"/>
                    </a:lnTo>
                    <a:lnTo>
                      <a:pt x="251" y="0"/>
                    </a:lnTo>
                    <a:lnTo>
                      <a:pt x="268" y="57"/>
                    </a:lnTo>
                    <a:lnTo>
                      <a:pt x="314" y="68"/>
                    </a:lnTo>
                    <a:lnTo>
                      <a:pt x="337" y="85"/>
                    </a:lnTo>
                    <a:lnTo>
                      <a:pt x="262" y="96"/>
                    </a:lnTo>
                    <a:lnTo>
                      <a:pt x="251" y="119"/>
                    </a:lnTo>
                    <a:lnTo>
                      <a:pt x="262" y="142"/>
                    </a:lnTo>
                    <a:lnTo>
                      <a:pt x="291" y="125"/>
                    </a:lnTo>
                    <a:lnTo>
                      <a:pt x="279" y="181"/>
                    </a:lnTo>
                    <a:lnTo>
                      <a:pt x="359" y="181"/>
                    </a:lnTo>
                    <a:lnTo>
                      <a:pt x="451" y="289"/>
                    </a:lnTo>
                    <a:lnTo>
                      <a:pt x="439" y="295"/>
                    </a:lnTo>
                    <a:lnTo>
                      <a:pt x="399" y="278"/>
                    </a:lnTo>
                    <a:lnTo>
                      <a:pt x="405" y="300"/>
                    </a:lnTo>
                    <a:lnTo>
                      <a:pt x="376" y="346"/>
                    </a:lnTo>
                    <a:lnTo>
                      <a:pt x="314" y="283"/>
                    </a:lnTo>
                    <a:lnTo>
                      <a:pt x="297" y="295"/>
                    </a:lnTo>
                    <a:lnTo>
                      <a:pt x="297" y="351"/>
                    </a:lnTo>
                    <a:lnTo>
                      <a:pt x="228" y="289"/>
                    </a:lnTo>
                    <a:lnTo>
                      <a:pt x="165" y="346"/>
                    </a:lnTo>
                    <a:lnTo>
                      <a:pt x="125" y="351"/>
                    </a:lnTo>
                    <a:lnTo>
                      <a:pt x="120" y="323"/>
                    </a:lnTo>
                    <a:lnTo>
                      <a:pt x="74" y="363"/>
                    </a:lnTo>
                    <a:lnTo>
                      <a:pt x="40" y="368"/>
                    </a:lnTo>
                    <a:lnTo>
                      <a:pt x="11" y="295"/>
                    </a:lnTo>
                    <a:lnTo>
                      <a:pt x="34" y="255"/>
                    </a:lnTo>
                    <a:lnTo>
                      <a:pt x="17" y="227"/>
                    </a:lnTo>
                    <a:lnTo>
                      <a:pt x="28" y="210"/>
                    </a:lnTo>
                    <a:lnTo>
                      <a:pt x="0" y="176"/>
                    </a:lnTo>
                    <a:lnTo>
                      <a:pt x="6" y="130"/>
                    </a:lnTo>
                    <a:lnTo>
                      <a:pt x="40" y="96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4" name="Freeform 37"/>
              <p:cNvSpPr>
                <a:spLocks/>
              </p:cNvSpPr>
              <p:nvPr/>
            </p:nvSpPr>
            <p:spPr bwMode="auto">
              <a:xfrm>
                <a:off x="3822" y="1836"/>
                <a:ext cx="451" cy="368"/>
              </a:xfrm>
              <a:custGeom>
                <a:avLst/>
                <a:gdLst>
                  <a:gd name="T0" fmla="*/ 40 w 451"/>
                  <a:gd name="T1" fmla="*/ 96 h 368"/>
                  <a:gd name="T2" fmla="*/ 97 w 451"/>
                  <a:gd name="T3" fmla="*/ 142 h 368"/>
                  <a:gd name="T4" fmla="*/ 131 w 451"/>
                  <a:gd name="T5" fmla="*/ 119 h 368"/>
                  <a:gd name="T6" fmla="*/ 171 w 451"/>
                  <a:gd name="T7" fmla="*/ 113 h 368"/>
                  <a:gd name="T8" fmla="*/ 217 w 451"/>
                  <a:gd name="T9" fmla="*/ 57 h 368"/>
                  <a:gd name="T10" fmla="*/ 205 w 451"/>
                  <a:gd name="T11" fmla="*/ 28 h 368"/>
                  <a:gd name="T12" fmla="*/ 251 w 451"/>
                  <a:gd name="T13" fmla="*/ 0 h 368"/>
                  <a:gd name="T14" fmla="*/ 268 w 451"/>
                  <a:gd name="T15" fmla="*/ 57 h 368"/>
                  <a:gd name="T16" fmla="*/ 314 w 451"/>
                  <a:gd name="T17" fmla="*/ 68 h 368"/>
                  <a:gd name="T18" fmla="*/ 337 w 451"/>
                  <a:gd name="T19" fmla="*/ 85 h 368"/>
                  <a:gd name="T20" fmla="*/ 262 w 451"/>
                  <a:gd name="T21" fmla="*/ 96 h 368"/>
                  <a:gd name="T22" fmla="*/ 251 w 451"/>
                  <a:gd name="T23" fmla="*/ 119 h 368"/>
                  <a:gd name="T24" fmla="*/ 262 w 451"/>
                  <a:gd name="T25" fmla="*/ 142 h 368"/>
                  <a:gd name="T26" fmla="*/ 291 w 451"/>
                  <a:gd name="T27" fmla="*/ 125 h 368"/>
                  <a:gd name="T28" fmla="*/ 279 w 451"/>
                  <a:gd name="T29" fmla="*/ 181 h 368"/>
                  <a:gd name="T30" fmla="*/ 359 w 451"/>
                  <a:gd name="T31" fmla="*/ 181 h 368"/>
                  <a:gd name="T32" fmla="*/ 451 w 451"/>
                  <a:gd name="T33" fmla="*/ 289 h 368"/>
                  <a:gd name="T34" fmla="*/ 439 w 451"/>
                  <a:gd name="T35" fmla="*/ 295 h 368"/>
                  <a:gd name="T36" fmla="*/ 399 w 451"/>
                  <a:gd name="T37" fmla="*/ 278 h 368"/>
                  <a:gd name="T38" fmla="*/ 405 w 451"/>
                  <a:gd name="T39" fmla="*/ 300 h 368"/>
                  <a:gd name="T40" fmla="*/ 376 w 451"/>
                  <a:gd name="T41" fmla="*/ 346 h 368"/>
                  <a:gd name="T42" fmla="*/ 314 w 451"/>
                  <a:gd name="T43" fmla="*/ 283 h 368"/>
                  <a:gd name="T44" fmla="*/ 297 w 451"/>
                  <a:gd name="T45" fmla="*/ 295 h 368"/>
                  <a:gd name="T46" fmla="*/ 297 w 451"/>
                  <a:gd name="T47" fmla="*/ 351 h 368"/>
                  <a:gd name="T48" fmla="*/ 228 w 451"/>
                  <a:gd name="T49" fmla="*/ 289 h 368"/>
                  <a:gd name="T50" fmla="*/ 165 w 451"/>
                  <a:gd name="T51" fmla="*/ 346 h 368"/>
                  <a:gd name="T52" fmla="*/ 125 w 451"/>
                  <a:gd name="T53" fmla="*/ 351 h 368"/>
                  <a:gd name="T54" fmla="*/ 120 w 451"/>
                  <a:gd name="T55" fmla="*/ 323 h 368"/>
                  <a:gd name="T56" fmla="*/ 74 w 451"/>
                  <a:gd name="T57" fmla="*/ 363 h 368"/>
                  <a:gd name="T58" fmla="*/ 40 w 451"/>
                  <a:gd name="T59" fmla="*/ 368 h 368"/>
                  <a:gd name="T60" fmla="*/ 11 w 451"/>
                  <a:gd name="T61" fmla="*/ 295 h 368"/>
                  <a:gd name="T62" fmla="*/ 34 w 451"/>
                  <a:gd name="T63" fmla="*/ 255 h 368"/>
                  <a:gd name="T64" fmla="*/ 17 w 451"/>
                  <a:gd name="T65" fmla="*/ 227 h 368"/>
                  <a:gd name="T66" fmla="*/ 28 w 451"/>
                  <a:gd name="T67" fmla="*/ 210 h 368"/>
                  <a:gd name="T68" fmla="*/ 0 w 451"/>
                  <a:gd name="T69" fmla="*/ 176 h 368"/>
                  <a:gd name="T70" fmla="*/ 6 w 451"/>
                  <a:gd name="T71" fmla="*/ 130 h 368"/>
                  <a:gd name="T72" fmla="*/ 40 w 451"/>
                  <a:gd name="T73" fmla="*/ 96 h 36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451"/>
                  <a:gd name="T112" fmla="*/ 0 h 368"/>
                  <a:gd name="T113" fmla="*/ 451 w 451"/>
                  <a:gd name="T114" fmla="*/ 368 h 36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451" h="368">
                    <a:moveTo>
                      <a:pt x="40" y="96"/>
                    </a:moveTo>
                    <a:lnTo>
                      <a:pt x="97" y="142"/>
                    </a:lnTo>
                    <a:lnTo>
                      <a:pt x="131" y="119"/>
                    </a:lnTo>
                    <a:lnTo>
                      <a:pt x="171" y="113"/>
                    </a:lnTo>
                    <a:lnTo>
                      <a:pt x="217" y="57"/>
                    </a:lnTo>
                    <a:lnTo>
                      <a:pt x="205" y="28"/>
                    </a:lnTo>
                    <a:lnTo>
                      <a:pt x="251" y="0"/>
                    </a:lnTo>
                    <a:lnTo>
                      <a:pt x="268" y="57"/>
                    </a:lnTo>
                    <a:lnTo>
                      <a:pt x="314" y="68"/>
                    </a:lnTo>
                    <a:lnTo>
                      <a:pt x="337" y="85"/>
                    </a:lnTo>
                    <a:lnTo>
                      <a:pt x="262" y="96"/>
                    </a:lnTo>
                    <a:lnTo>
                      <a:pt x="251" y="119"/>
                    </a:lnTo>
                    <a:lnTo>
                      <a:pt x="262" y="142"/>
                    </a:lnTo>
                    <a:lnTo>
                      <a:pt x="291" y="125"/>
                    </a:lnTo>
                    <a:lnTo>
                      <a:pt x="279" y="181"/>
                    </a:lnTo>
                    <a:lnTo>
                      <a:pt x="359" y="181"/>
                    </a:lnTo>
                    <a:lnTo>
                      <a:pt x="451" y="289"/>
                    </a:lnTo>
                    <a:lnTo>
                      <a:pt x="439" y="295"/>
                    </a:lnTo>
                    <a:lnTo>
                      <a:pt x="399" y="278"/>
                    </a:lnTo>
                    <a:lnTo>
                      <a:pt x="405" y="300"/>
                    </a:lnTo>
                    <a:lnTo>
                      <a:pt x="376" y="346"/>
                    </a:lnTo>
                    <a:lnTo>
                      <a:pt x="314" y="283"/>
                    </a:lnTo>
                    <a:lnTo>
                      <a:pt x="297" y="295"/>
                    </a:lnTo>
                    <a:lnTo>
                      <a:pt x="297" y="351"/>
                    </a:lnTo>
                    <a:lnTo>
                      <a:pt x="228" y="289"/>
                    </a:lnTo>
                    <a:lnTo>
                      <a:pt x="165" y="346"/>
                    </a:lnTo>
                    <a:lnTo>
                      <a:pt x="125" y="351"/>
                    </a:lnTo>
                    <a:lnTo>
                      <a:pt x="120" y="323"/>
                    </a:lnTo>
                    <a:lnTo>
                      <a:pt x="74" y="363"/>
                    </a:lnTo>
                    <a:lnTo>
                      <a:pt x="40" y="368"/>
                    </a:lnTo>
                    <a:lnTo>
                      <a:pt x="11" y="295"/>
                    </a:lnTo>
                    <a:lnTo>
                      <a:pt x="34" y="255"/>
                    </a:lnTo>
                    <a:lnTo>
                      <a:pt x="17" y="227"/>
                    </a:lnTo>
                    <a:lnTo>
                      <a:pt x="28" y="210"/>
                    </a:lnTo>
                    <a:lnTo>
                      <a:pt x="0" y="176"/>
                    </a:lnTo>
                    <a:lnTo>
                      <a:pt x="6" y="130"/>
                    </a:lnTo>
                    <a:lnTo>
                      <a:pt x="40" y="96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anose="020B0604020202020204" pitchFamily="34" charset="0"/>
                </a:endParaRPr>
              </a:p>
            </p:txBody>
          </p:sp>
          <p:sp>
            <p:nvSpPr>
              <p:cNvPr id="205" name="Freeform 38"/>
              <p:cNvSpPr>
                <a:spLocks/>
              </p:cNvSpPr>
              <p:nvPr/>
            </p:nvSpPr>
            <p:spPr bwMode="auto">
              <a:xfrm>
                <a:off x="3788" y="1427"/>
                <a:ext cx="502" cy="551"/>
              </a:xfrm>
              <a:custGeom>
                <a:avLst/>
                <a:gdLst/>
                <a:ahLst/>
                <a:cxnLst>
                  <a:cxn ang="0">
                    <a:pos x="114" y="86"/>
                  </a:cxn>
                  <a:cxn ang="0">
                    <a:pos x="199" y="86"/>
                  </a:cxn>
                  <a:cxn ang="0">
                    <a:pos x="222" y="46"/>
                  </a:cxn>
                  <a:cxn ang="0">
                    <a:pos x="188" y="34"/>
                  </a:cxn>
                  <a:cxn ang="0">
                    <a:pos x="205" y="0"/>
                  </a:cxn>
                  <a:cxn ang="0">
                    <a:pos x="251" y="23"/>
                  </a:cxn>
                  <a:cxn ang="0">
                    <a:pos x="279" y="12"/>
                  </a:cxn>
                  <a:cxn ang="0">
                    <a:pos x="296" y="29"/>
                  </a:cxn>
                  <a:cxn ang="0">
                    <a:pos x="313" y="69"/>
                  </a:cxn>
                  <a:cxn ang="0">
                    <a:pos x="331" y="80"/>
                  </a:cxn>
                  <a:cxn ang="0">
                    <a:pos x="336" y="114"/>
                  </a:cxn>
                  <a:cxn ang="0">
                    <a:pos x="285" y="154"/>
                  </a:cxn>
                  <a:cxn ang="0">
                    <a:pos x="365" y="216"/>
                  </a:cxn>
                  <a:cxn ang="0">
                    <a:pos x="405" y="216"/>
                  </a:cxn>
                  <a:cxn ang="0">
                    <a:pos x="439" y="261"/>
                  </a:cxn>
                  <a:cxn ang="0">
                    <a:pos x="502" y="307"/>
                  </a:cxn>
                  <a:cxn ang="0">
                    <a:pos x="456" y="318"/>
                  </a:cxn>
                  <a:cxn ang="0">
                    <a:pos x="393" y="358"/>
                  </a:cxn>
                  <a:cxn ang="0">
                    <a:pos x="405" y="392"/>
                  </a:cxn>
                  <a:cxn ang="0">
                    <a:pos x="376" y="432"/>
                  </a:cxn>
                  <a:cxn ang="0">
                    <a:pos x="336" y="409"/>
                  </a:cxn>
                  <a:cxn ang="0">
                    <a:pos x="291" y="403"/>
                  </a:cxn>
                  <a:cxn ang="0">
                    <a:pos x="245" y="432"/>
                  </a:cxn>
                  <a:cxn ang="0">
                    <a:pos x="256" y="460"/>
                  </a:cxn>
                  <a:cxn ang="0">
                    <a:pos x="211" y="522"/>
                  </a:cxn>
                  <a:cxn ang="0">
                    <a:pos x="165" y="522"/>
                  </a:cxn>
                  <a:cxn ang="0">
                    <a:pos x="137" y="551"/>
                  </a:cxn>
                  <a:cxn ang="0">
                    <a:pos x="79" y="505"/>
                  </a:cxn>
                  <a:cxn ang="0">
                    <a:pos x="57" y="454"/>
                  </a:cxn>
                  <a:cxn ang="0">
                    <a:pos x="22" y="437"/>
                  </a:cxn>
                  <a:cxn ang="0">
                    <a:pos x="0" y="380"/>
                  </a:cxn>
                  <a:cxn ang="0">
                    <a:pos x="5" y="341"/>
                  </a:cxn>
                  <a:cxn ang="0">
                    <a:pos x="57" y="301"/>
                  </a:cxn>
                  <a:cxn ang="0">
                    <a:pos x="91" y="301"/>
                  </a:cxn>
                  <a:cxn ang="0">
                    <a:pos x="91" y="210"/>
                  </a:cxn>
                  <a:cxn ang="0">
                    <a:pos x="114" y="171"/>
                  </a:cxn>
                  <a:cxn ang="0">
                    <a:pos x="108" y="120"/>
                  </a:cxn>
                  <a:cxn ang="0">
                    <a:pos x="114" y="86"/>
                  </a:cxn>
                </a:cxnLst>
                <a:rect l="0" t="0" r="r" b="b"/>
                <a:pathLst>
                  <a:path w="502" h="551">
                    <a:moveTo>
                      <a:pt x="114" y="86"/>
                    </a:moveTo>
                    <a:lnTo>
                      <a:pt x="199" y="86"/>
                    </a:lnTo>
                    <a:lnTo>
                      <a:pt x="222" y="46"/>
                    </a:lnTo>
                    <a:lnTo>
                      <a:pt x="188" y="34"/>
                    </a:lnTo>
                    <a:lnTo>
                      <a:pt x="205" y="0"/>
                    </a:lnTo>
                    <a:lnTo>
                      <a:pt x="251" y="23"/>
                    </a:lnTo>
                    <a:lnTo>
                      <a:pt x="279" y="12"/>
                    </a:lnTo>
                    <a:lnTo>
                      <a:pt x="296" y="29"/>
                    </a:lnTo>
                    <a:lnTo>
                      <a:pt x="313" y="69"/>
                    </a:lnTo>
                    <a:lnTo>
                      <a:pt x="331" y="80"/>
                    </a:lnTo>
                    <a:lnTo>
                      <a:pt x="336" y="114"/>
                    </a:lnTo>
                    <a:lnTo>
                      <a:pt x="285" y="154"/>
                    </a:lnTo>
                    <a:lnTo>
                      <a:pt x="365" y="216"/>
                    </a:lnTo>
                    <a:lnTo>
                      <a:pt x="405" y="216"/>
                    </a:lnTo>
                    <a:lnTo>
                      <a:pt x="439" y="261"/>
                    </a:lnTo>
                    <a:lnTo>
                      <a:pt x="502" y="307"/>
                    </a:lnTo>
                    <a:lnTo>
                      <a:pt x="456" y="318"/>
                    </a:lnTo>
                    <a:lnTo>
                      <a:pt x="393" y="358"/>
                    </a:lnTo>
                    <a:lnTo>
                      <a:pt x="405" y="392"/>
                    </a:lnTo>
                    <a:lnTo>
                      <a:pt x="376" y="432"/>
                    </a:lnTo>
                    <a:lnTo>
                      <a:pt x="336" y="409"/>
                    </a:lnTo>
                    <a:lnTo>
                      <a:pt x="291" y="403"/>
                    </a:lnTo>
                    <a:lnTo>
                      <a:pt x="245" y="432"/>
                    </a:lnTo>
                    <a:lnTo>
                      <a:pt x="256" y="460"/>
                    </a:lnTo>
                    <a:lnTo>
                      <a:pt x="211" y="522"/>
                    </a:lnTo>
                    <a:lnTo>
                      <a:pt x="165" y="522"/>
                    </a:lnTo>
                    <a:lnTo>
                      <a:pt x="137" y="551"/>
                    </a:lnTo>
                    <a:lnTo>
                      <a:pt x="79" y="505"/>
                    </a:lnTo>
                    <a:lnTo>
                      <a:pt x="57" y="454"/>
                    </a:lnTo>
                    <a:lnTo>
                      <a:pt x="22" y="437"/>
                    </a:lnTo>
                    <a:lnTo>
                      <a:pt x="0" y="380"/>
                    </a:lnTo>
                    <a:lnTo>
                      <a:pt x="5" y="341"/>
                    </a:lnTo>
                    <a:lnTo>
                      <a:pt x="57" y="301"/>
                    </a:lnTo>
                    <a:lnTo>
                      <a:pt x="91" y="301"/>
                    </a:lnTo>
                    <a:lnTo>
                      <a:pt x="91" y="210"/>
                    </a:lnTo>
                    <a:lnTo>
                      <a:pt x="114" y="171"/>
                    </a:lnTo>
                    <a:lnTo>
                      <a:pt x="108" y="120"/>
                    </a:lnTo>
                    <a:lnTo>
                      <a:pt x="114" y="86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85" name="Freeform 39"/>
              <p:cNvSpPr>
                <a:spLocks/>
              </p:cNvSpPr>
              <p:nvPr/>
            </p:nvSpPr>
            <p:spPr bwMode="auto">
              <a:xfrm>
                <a:off x="3788" y="1427"/>
                <a:ext cx="502" cy="551"/>
              </a:xfrm>
              <a:custGeom>
                <a:avLst/>
                <a:gdLst>
                  <a:gd name="T0" fmla="*/ 114 w 502"/>
                  <a:gd name="T1" fmla="*/ 86 h 551"/>
                  <a:gd name="T2" fmla="*/ 199 w 502"/>
                  <a:gd name="T3" fmla="*/ 86 h 551"/>
                  <a:gd name="T4" fmla="*/ 222 w 502"/>
                  <a:gd name="T5" fmla="*/ 46 h 551"/>
                  <a:gd name="T6" fmla="*/ 188 w 502"/>
                  <a:gd name="T7" fmla="*/ 34 h 551"/>
                  <a:gd name="T8" fmla="*/ 205 w 502"/>
                  <a:gd name="T9" fmla="*/ 0 h 551"/>
                  <a:gd name="T10" fmla="*/ 251 w 502"/>
                  <a:gd name="T11" fmla="*/ 23 h 551"/>
                  <a:gd name="T12" fmla="*/ 279 w 502"/>
                  <a:gd name="T13" fmla="*/ 12 h 551"/>
                  <a:gd name="T14" fmla="*/ 296 w 502"/>
                  <a:gd name="T15" fmla="*/ 29 h 551"/>
                  <a:gd name="T16" fmla="*/ 313 w 502"/>
                  <a:gd name="T17" fmla="*/ 69 h 551"/>
                  <a:gd name="T18" fmla="*/ 331 w 502"/>
                  <a:gd name="T19" fmla="*/ 80 h 551"/>
                  <a:gd name="T20" fmla="*/ 336 w 502"/>
                  <a:gd name="T21" fmla="*/ 114 h 551"/>
                  <a:gd name="T22" fmla="*/ 285 w 502"/>
                  <a:gd name="T23" fmla="*/ 154 h 551"/>
                  <a:gd name="T24" fmla="*/ 365 w 502"/>
                  <a:gd name="T25" fmla="*/ 216 h 551"/>
                  <a:gd name="T26" fmla="*/ 405 w 502"/>
                  <a:gd name="T27" fmla="*/ 216 h 551"/>
                  <a:gd name="T28" fmla="*/ 439 w 502"/>
                  <a:gd name="T29" fmla="*/ 261 h 551"/>
                  <a:gd name="T30" fmla="*/ 502 w 502"/>
                  <a:gd name="T31" fmla="*/ 307 h 551"/>
                  <a:gd name="T32" fmla="*/ 456 w 502"/>
                  <a:gd name="T33" fmla="*/ 318 h 551"/>
                  <a:gd name="T34" fmla="*/ 393 w 502"/>
                  <a:gd name="T35" fmla="*/ 358 h 551"/>
                  <a:gd name="T36" fmla="*/ 405 w 502"/>
                  <a:gd name="T37" fmla="*/ 392 h 551"/>
                  <a:gd name="T38" fmla="*/ 376 w 502"/>
                  <a:gd name="T39" fmla="*/ 432 h 551"/>
                  <a:gd name="T40" fmla="*/ 336 w 502"/>
                  <a:gd name="T41" fmla="*/ 409 h 551"/>
                  <a:gd name="T42" fmla="*/ 291 w 502"/>
                  <a:gd name="T43" fmla="*/ 403 h 551"/>
                  <a:gd name="T44" fmla="*/ 245 w 502"/>
                  <a:gd name="T45" fmla="*/ 432 h 551"/>
                  <a:gd name="T46" fmla="*/ 256 w 502"/>
                  <a:gd name="T47" fmla="*/ 460 h 551"/>
                  <a:gd name="T48" fmla="*/ 211 w 502"/>
                  <a:gd name="T49" fmla="*/ 522 h 551"/>
                  <a:gd name="T50" fmla="*/ 165 w 502"/>
                  <a:gd name="T51" fmla="*/ 522 h 551"/>
                  <a:gd name="T52" fmla="*/ 137 w 502"/>
                  <a:gd name="T53" fmla="*/ 551 h 551"/>
                  <a:gd name="T54" fmla="*/ 79 w 502"/>
                  <a:gd name="T55" fmla="*/ 505 h 551"/>
                  <a:gd name="T56" fmla="*/ 57 w 502"/>
                  <a:gd name="T57" fmla="*/ 454 h 551"/>
                  <a:gd name="T58" fmla="*/ 22 w 502"/>
                  <a:gd name="T59" fmla="*/ 437 h 551"/>
                  <a:gd name="T60" fmla="*/ 0 w 502"/>
                  <a:gd name="T61" fmla="*/ 380 h 551"/>
                  <a:gd name="T62" fmla="*/ 5 w 502"/>
                  <a:gd name="T63" fmla="*/ 341 h 551"/>
                  <a:gd name="T64" fmla="*/ 57 w 502"/>
                  <a:gd name="T65" fmla="*/ 301 h 551"/>
                  <a:gd name="T66" fmla="*/ 91 w 502"/>
                  <a:gd name="T67" fmla="*/ 301 h 551"/>
                  <a:gd name="T68" fmla="*/ 91 w 502"/>
                  <a:gd name="T69" fmla="*/ 210 h 551"/>
                  <a:gd name="T70" fmla="*/ 114 w 502"/>
                  <a:gd name="T71" fmla="*/ 171 h 551"/>
                  <a:gd name="T72" fmla="*/ 108 w 502"/>
                  <a:gd name="T73" fmla="*/ 120 h 551"/>
                  <a:gd name="T74" fmla="*/ 114 w 502"/>
                  <a:gd name="T75" fmla="*/ 86 h 551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502"/>
                  <a:gd name="T115" fmla="*/ 0 h 551"/>
                  <a:gd name="T116" fmla="*/ 502 w 502"/>
                  <a:gd name="T117" fmla="*/ 551 h 551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502" h="551">
                    <a:moveTo>
                      <a:pt x="114" y="86"/>
                    </a:moveTo>
                    <a:lnTo>
                      <a:pt x="199" y="86"/>
                    </a:lnTo>
                    <a:lnTo>
                      <a:pt x="222" y="46"/>
                    </a:lnTo>
                    <a:lnTo>
                      <a:pt x="188" y="34"/>
                    </a:lnTo>
                    <a:lnTo>
                      <a:pt x="205" y="0"/>
                    </a:lnTo>
                    <a:lnTo>
                      <a:pt x="251" y="23"/>
                    </a:lnTo>
                    <a:lnTo>
                      <a:pt x="279" y="12"/>
                    </a:lnTo>
                    <a:lnTo>
                      <a:pt x="296" y="29"/>
                    </a:lnTo>
                    <a:lnTo>
                      <a:pt x="313" y="69"/>
                    </a:lnTo>
                    <a:lnTo>
                      <a:pt x="331" y="80"/>
                    </a:lnTo>
                    <a:lnTo>
                      <a:pt x="336" y="114"/>
                    </a:lnTo>
                    <a:lnTo>
                      <a:pt x="285" y="154"/>
                    </a:lnTo>
                    <a:lnTo>
                      <a:pt x="365" y="216"/>
                    </a:lnTo>
                    <a:lnTo>
                      <a:pt x="405" y="216"/>
                    </a:lnTo>
                    <a:lnTo>
                      <a:pt x="439" y="261"/>
                    </a:lnTo>
                    <a:lnTo>
                      <a:pt x="502" y="307"/>
                    </a:lnTo>
                    <a:lnTo>
                      <a:pt x="456" y="318"/>
                    </a:lnTo>
                    <a:lnTo>
                      <a:pt x="393" y="358"/>
                    </a:lnTo>
                    <a:lnTo>
                      <a:pt x="405" y="392"/>
                    </a:lnTo>
                    <a:lnTo>
                      <a:pt x="376" y="432"/>
                    </a:lnTo>
                    <a:lnTo>
                      <a:pt x="336" y="409"/>
                    </a:lnTo>
                    <a:lnTo>
                      <a:pt x="291" y="403"/>
                    </a:lnTo>
                    <a:lnTo>
                      <a:pt x="245" y="432"/>
                    </a:lnTo>
                    <a:lnTo>
                      <a:pt x="256" y="460"/>
                    </a:lnTo>
                    <a:lnTo>
                      <a:pt x="211" y="522"/>
                    </a:lnTo>
                    <a:lnTo>
                      <a:pt x="165" y="522"/>
                    </a:lnTo>
                    <a:lnTo>
                      <a:pt x="137" y="551"/>
                    </a:lnTo>
                    <a:lnTo>
                      <a:pt x="79" y="505"/>
                    </a:lnTo>
                    <a:lnTo>
                      <a:pt x="57" y="454"/>
                    </a:lnTo>
                    <a:lnTo>
                      <a:pt x="22" y="437"/>
                    </a:lnTo>
                    <a:lnTo>
                      <a:pt x="0" y="380"/>
                    </a:lnTo>
                    <a:lnTo>
                      <a:pt x="5" y="341"/>
                    </a:lnTo>
                    <a:lnTo>
                      <a:pt x="57" y="301"/>
                    </a:lnTo>
                    <a:lnTo>
                      <a:pt x="91" y="301"/>
                    </a:lnTo>
                    <a:lnTo>
                      <a:pt x="91" y="210"/>
                    </a:lnTo>
                    <a:lnTo>
                      <a:pt x="114" y="171"/>
                    </a:lnTo>
                    <a:lnTo>
                      <a:pt x="108" y="120"/>
                    </a:lnTo>
                    <a:lnTo>
                      <a:pt x="114" y="86"/>
                    </a:lnTo>
                    <a:close/>
                  </a:path>
                </a:pathLst>
              </a:custGeom>
              <a:solidFill>
                <a:srgbClr val="FFC000"/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" name="Freeform 40"/>
              <p:cNvSpPr>
                <a:spLocks/>
              </p:cNvSpPr>
              <p:nvPr/>
            </p:nvSpPr>
            <p:spPr bwMode="auto">
              <a:xfrm>
                <a:off x="3210" y="1213"/>
                <a:ext cx="619" cy="460"/>
              </a:xfrm>
              <a:custGeom>
                <a:avLst/>
                <a:gdLst/>
                <a:ahLst/>
                <a:cxnLst>
                  <a:cxn ang="0">
                    <a:pos x="263" y="102"/>
                  </a:cxn>
                  <a:cxn ang="0">
                    <a:pos x="308" y="131"/>
                  </a:cxn>
                  <a:cxn ang="0">
                    <a:pos x="331" y="102"/>
                  </a:cxn>
                  <a:cxn ang="0">
                    <a:pos x="405" y="85"/>
                  </a:cxn>
                  <a:cxn ang="0">
                    <a:pos x="405" y="23"/>
                  </a:cxn>
                  <a:cxn ang="0">
                    <a:pos x="440" y="0"/>
                  </a:cxn>
                  <a:cxn ang="0">
                    <a:pos x="468" y="40"/>
                  </a:cxn>
                  <a:cxn ang="0">
                    <a:pos x="491" y="40"/>
                  </a:cxn>
                  <a:cxn ang="0">
                    <a:pos x="525" y="85"/>
                  </a:cxn>
                  <a:cxn ang="0">
                    <a:pos x="565" y="80"/>
                  </a:cxn>
                  <a:cxn ang="0">
                    <a:pos x="542" y="148"/>
                  </a:cxn>
                  <a:cxn ang="0">
                    <a:pos x="571" y="216"/>
                  </a:cxn>
                  <a:cxn ang="0">
                    <a:pos x="599" y="238"/>
                  </a:cxn>
                  <a:cxn ang="0">
                    <a:pos x="617" y="278"/>
                  </a:cxn>
                  <a:cxn ang="0">
                    <a:pos x="571" y="324"/>
                  </a:cxn>
                  <a:cxn ang="0">
                    <a:pos x="537" y="290"/>
                  </a:cxn>
                  <a:cxn ang="0">
                    <a:pos x="502" y="301"/>
                  </a:cxn>
                  <a:cxn ang="0">
                    <a:pos x="502" y="341"/>
                  </a:cxn>
                  <a:cxn ang="0">
                    <a:pos x="440" y="380"/>
                  </a:cxn>
                  <a:cxn ang="0">
                    <a:pos x="417" y="363"/>
                  </a:cxn>
                  <a:cxn ang="0">
                    <a:pos x="371" y="363"/>
                  </a:cxn>
                  <a:cxn ang="0">
                    <a:pos x="360" y="341"/>
                  </a:cxn>
                  <a:cxn ang="0">
                    <a:pos x="320" y="363"/>
                  </a:cxn>
                  <a:cxn ang="0">
                    <a:pos x="263" y="369"/>
                  </a:cxn>
                  <a:cxn ang="0">
                    <a:pos x="263" y="403"/>
                  </a:cxn>
                  <a:cxn ang="0">
                    <a:pos x="280" y="414"/>
                  </a:cxn>
                  <a:cxn ang="0">
                    <a:pos x="217" y="460"/>
                  </a:cxn>
                  <a:cxn ang="0">
                    <a:pos x="183" y="443"/>
                  </a:cxn>
                  <a:cxn ang="0">
                    <a:pos x="154" y="363"/>
                  </a:cxn>
                  <a:cxn ang="0">
                    <a:pos x="109" y="358"/>
                  </a:cxn>
                  <a:cxn ang="0">
                    <a:pos x="92" y="312"/>
                  </a:cxn>
                  <a:cxn ang="0">
                    <a:pos x="69" y="278"/>
                  </a:cxn>
                  <a:cxn ang="0">
                    <a:pos x="35" y="273"/>
                  </a:cxn>
                  <a:cxn ang="0">
                    <a:pos x="35" y="244"/>
                  </a:cxn>
                  <a:cxn ang="0">
                    <a:pos x="0" y="216"/>
                  </a:cxn>
                  <a:cxn ang="0">
                    <a:pos x="0" y="193"/>
                  </a:cxn>
                  <a:cxn ang="0">
                    <a:pos x="40" y="204"/>
                  </a:cxn>
                  <a:cxn ang="0">
                    <a:pos x="57" y="187"/>
                  </a:cxn>
                  <a:cxn ang="0">
                    <a:pos x="92" y="199"/>
                  </a:cxn>
                  <a:cxn ang="0">
                    <a:pos x="92" y="159"/>
                  </a:cxn>
                  <a:cxn ang="0">
                    <a:pos x="132" y="159"/>
                  </a:cxn>
                  <a:cxn ang="0">
                    <a:pos x="177" y="114"/>
                  </a:cxn>
                  <a:cxn ang="0">
                    <a:pos x="234" y="119"/>
                  </a:cxn>
                  <a:cxn ang="0">
                    <a:pos x="263" y="102"/>
                  </a:cxn>
                </a:cxnLst>
                <a:rect l="0" t="0" r="r" b="b"/>
                <a:pathLst>
                  <a:path w="617" h="460">
                    <a:moveTo>
                      <a:pt x="263" y="102"/>
                    </a:moveTo>
                    <a:lnTo>
                      <a:pt x="308" y="131"/>
                    </a:lnTo>
                    <a:lnTo>
                      <a:pt x="331" y="102"/>
                    </a:lnTo>
                    <a:lnTo>
                      <a:pt x="405" y="85"/>
                    </a:lnTo>
                    <a:lnTo>
                      <a:pt x="405" y="23"/>
                    </a:lnTo>
                    <a:lnTo>
                      <a:pt x="440" y="0"/>
                    </a:lnTo>
                    <a:lnTo>
                      <a:pt x="468" y="40"/>
                    </a:lnTo>
                    <a:lnTo>
                      <a:pt x="491" y="40"/>
                    </a:lnTo>
                    <a:lnTo>
                      <a:pt x="525" y="85"/>
                    </a:lnTo>
                    <a:lnTo>
                      <a:pt x="565" y="80"/>
                    </a:lnTo>
                    <a:lnTo>
                      <a:pt x="542" y="148"/>
                    </a:lnTo>
                    <a:lnTo>
                      <a:pt x="571" y="216"/>
                    </a:lnTo>
                    <a:lnTo>
                      <a:pt x="599" y="238"/>
                    </a:lnTo>
                    <a:lnTo>
                      <a:pt x="617" y="278"/>
                    </a:lnTo>
                    <a:lnTo>
                      <a:pt x="571" y="324"/>
                    </a:lnTo>
                    <a:lnTo>
                      <a:pt x="537" y="290"/>
                    </a:lnTo>
                    <a:lnTo>
                      <a:pt x="502" y="301"/>
                    </a:lnTo>
                    <a:lnTo>
                      <a:pt x="502" y="341"/>
                    </a:lnTo>
                    <a:lnTo>
                      <a:pt x="440" y="380"/>
                    </a:lnTo>
                    <a:lnTo>
                      <a:pt x="417" y="363"/>
                    </a:lnTo>
                    <a:lnTo>
                      <a:pt x="371" y="363"/>
                    </a:lnTo>
                    <a:lnTo>
                      <a:pt x="360" y="341"/>
                    </a:lnTo>
                    <a:lnTo>
                      <a:pt x="320" y="363"/>
                    </a:lnTo>
                    <a:lnTo>
                      <a:pt x="263" y="369"/>
                    </a:lnTo>
                    <a:lnTo>
                      <a:pt x="263" y="403"/>
                    </a:lnTo>
                    <a:lnTo>
                      <a:pt x="280" y="414"/>
                    </a:lnTo>
                    <a:lnTo>
                      <a:pt x="217" y="460"/>
                    </a:lnTo>
                    <a:lnTo>
                      <a:pt x="183" y="443"/>
                    </a:lnTo>
                    <a:lnTo>
                      <a:pt x="154" y="363"/>
                    </a:lnTo>
                    <a:lnTo>
                      <a:pt x="109" y="358"/>
                    </a:lnTo>
                    <a:lnTo>
                      <a:pt x="92" y="312"/>
                    </a:lnTo>
                    <a:lnTo>
                      <a:pt x="69" y="278"/>
                    </a:lnTo>
                    <a:lnTo>
                      <a:pt x="35" y="273"/>
                    </a:lnTo>
                    <a:lnTo>
                      <a:pt x="35" y="244"/>
                    </a:lnTo>
                    <a:lnTo>
                      <a:pt x="0" y="216"/>
                    </a:lnTo>
                    <a:lnTo>
                      <a:pt x="0" y="193"/>
                    </a:lnTo>
                    <a:lnTo>
                      <a:pt x="40" y="204"/>
                    </a:lnTo>
                    <a:lnTo>
                      <a:pt x="57" y="187"/>
                    </a:lnTo>
                    <a:lnTo>
                      <a:pt x="92" y="199"/>
                    </a:lnTo>
                    <a:lnTo>
                      <a:pt x="92" y="159"/>
                    </a:lnTo>
                    <a:lnTo>
                      <a:pt x="132" y="159"/>
                    </a:lnTo>
                    <a:lnTo>
                      <a:pt x="177" y="114"/>
                    </a:lnTo>
                    <a:lnTo>
                      <a:pt x="234" y="119"/>
                    </a:lnTo>
                    <a:lnTo>
                      <a:pt x="263" y="102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87" name="Freeform 41"/>
              <p:cNvSpPr>
                <a:spLocks/>
              </p:cNvSpPr>
              <p:nvPr/>
            </p:nvSpPr>
            <p:spPr bwMode="auto">
              <a:xfrm>
                <a:off x="3211" y="1206"/>
                <a:ext cx="617" cy="460"/>
              </a:xfrm>
              <a:custGeom>
                <a:avLst/>
                <a:gdLst>
                  <a:gd name="T0" fmla="*/ 263 w 617"/>
                  <a:gd name="T1" fmla="*/ 102 h 460"/>
                  <a:gd name="T2" fmla="*/ 308 w 617"/>
                  <a:gd name="T3" fmla="*/ 131 h 460"/>
                  <a:gd name="T4" fmla="*/ 331 w 617"/>
                  <a:gd name="T5" fmla="*/ 102 h 460"/>
                  <a:gd name="T6" fmla="*/ 405 w 617"/>
                  <a:gd name="T7" fmla="*/ 85 h 460"/>
                  <a:gd name="T8" fmla="*/ 405 w 617"/>
                  <a:gd name="T9" fmla="*/ 23 h 460"/>
                  <a:gd name="T10" fmla="*/ 440 w 617"/>
                  <a:gd name="T11" fmla="*/ 0 h 460"/>
                  <a:gd name="T12" fmla="*/ 468 w 617"/>
                  <a:gd name="T13" fmla="*/ 40 h 460"/>
                  <a:gd name="T14" fmla="*/ 491 w 617"/>
                  <a:gd name="T15" fmla="*/ 40 h 460"/>
                  <a:gd name="T16" fmla="*/ 525 w 617"/>
                  <a:gd name="T17" fmla="*/ 85 h 460"/>
                  <a:gd name="T18" fmla="*/ 565 w 617"/>
                  <a:gd name="T19" fmla="*/ 80 h 460"/>
                  <a:gd name="T20" fmla="*/ 542 w 617"/>
                  <a:gd name="T21" fmla="*/ 148 h 460"/>
                  <a:gd name="T22" fmla="*/ 571 w 617"/>
                  <a:gd name="T23" fmla="*/ 216 h 460"/>
                  <a:gd name="T24" fmla="*/ 599 w 617"/>
                  <a:gd name="T25" fmla="*/ 238 h 460"/>
                  <a:gd name="T26" fmla="*/ 617 w 617"/>
                  <a:gd name="T27" fmla="*/ 278 h 460"/>
                  <a:gd name="T28" fmla="*/ 571 w 617"/>
                  <a:gd name="T29" fmla="*/ 324 h 460"/>
                  <a:gd name="T30" fmla="*/ 537 w 617"/>
                  <a:gd name="T31" fmla="*/ 290 h 460"/>
                  <a:gd name="T32" fmla="*/ 502 w 617"/>
                  <a:gd name="T33" fmla="*/ 301 h 460"/>
                  <a:gd name="T34" fmla="*/ 502 w 617"/>
                  <a:gd name="T35" fmla="*/ 341 h 460"/>
                  <a:gd name="T36" fmla="*/ 440 w 617"/>
                  <a:gd name="T37" fmla="*/ 380 h 460"/>
                  <a:gd name="T38" fmla="*/ 417 w 617"/>
                  <a:gd name="T39" fmla="*/ 363 h 460"/>
                  <a:gd name="T40" fmla="*/ 371 w 617"/>
                  <a:gd name="T41" fmla="*/ 363 h 460"/>
                  <a:gd name="T42" fmla="*/ 360 w 617"/>
                  <a:gd name="T43" fmla="*/ 341 h 460"/>
                  <a:gd name="T44" fmla="*/ 320 w 617"/>
                  <a:gd name="T45" fmla="*/ 363 h 460"/>
                  <a:gd name="T46" fmla="*/ 263 w 617"/>
                  <a:gd name="T47" fmla="*/ 369 h 460"/>
                  <a:gd name="T48" fmla="*/ 263 w 617"/>
                  <a:gd name="T49" fmla="*/ 403 h 460"/>
                  <a:gd name="T50" fmla="*/ 280 w 617"/>
                  <a:gd name="T51" fmla="*/ 414 h 460"/>
                  <a:gd name="T52" fmla="*/ 217 w 617"/>
                  <a:gd name="T53" fmla="*/ 460 h 460"/>
                  <a:gd name="T54" fmla="*/ 183 w 617"/>
                  <a:gd name="T55" fmla="*/ 443 h 460"/>
                  <a:gd name="T56" fmla="*/ 154 w 617"/>
                  <a:gd name="T57" fmla="*/ 363 h 460"/>
                  <a:gd name="T58" fmla="*/ 109 w 617"/>
                  <a:gd name="T59" fmla="*/ 358 h 460"/>
                  <a:gd name="T60" fmla="*/ 92 w 617"/>
                  <a:gd name="T61" fmla="*/ 312 h 460"/>
                  <a:gd name="T62" fmla="*/ 69 w 617"/>
                  <a:gd name="T63" fmla="*/ 278 h 460"/>
                  <a:gd name="T64" fmla="*/ 35 w 617"/>
                  <a:gd name="T65" fmla="*/ 273 h 460"/>
                  <a:gd name="T66" fmla="*/ 35 w 617"/>
                  <a:gd name="T67" fmla="*/ 244 h 460"/>
                  <a:gd name="T68" fmla="*/ 0 w 617"/>
                  <a:gd name="T69" fmla="*/ 216 h 460"/>
                  <a:gd name="T70" fmla="*/ 0 w 617"/>
                  <a:gd name="T71" fmla="*/ 193 h 460"/>
                  <a:gd name="T72" fmla="*/ 40 w 617"/>
                  <a:gd name="T73" fmla="*/ 204 h 460"/>
                  <a:gd name="T74" fmla="*/ 57 w 617"/>
                  <a:gd name="T75" fmla="*/ 187 h 460"/>
                  <a:gd name="T76" fmla="*/ 92 w 617"/>
                  <a:gd name="T77" fmla="*/ 199 h 460"/>
                  <a:gd name="T78" fmla="*/ 92 w 617"/>
                  <a:gd name="T79" fmla="*/ 159 h 460"/>
                  <a:gd name="T80" fmla="*/ 132 w 617"/>
                  <a:gd name="T81" fmla="*/ 159 h 460"/>
                  <a:gd name="T82" fmla="*/ 177 w 617"/>
                  <a:gd name="T83" fmla="*/ 114 h 460"/>
                  <a:gd name="T84" fmla="*/ 234 w 617"/>
                  <a:gd name="T85" fmla="*/ 119 h 460"/>
                  <a:gd name="T86" fmla="*/ 263 w 617"/>
                  <a:gd name="T87" fmla="*/ 102 h 46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617"/>
                  <a:gd name="T133" fmla="*/ 0 h 460"/>
                  <a:gd name="T134" fmla="*/ 617 w 617"/>
                  <a:gd name="T135" fmla="*/ 460 h 46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617" h="460">
                    <a:moveTo>
                      <a:pt x="263" y="102"/>
                    </a:moveTo>
                    <a:lnTo>
                      <a:pt x="308" y="131"/>
                    </a:lnTo>
                    <a:lnTo>
                      <a:pt x="331" y="102"/>
                    </a:lnTo>
                    <a:lnTo>
                      <a:pt x="405" y="85"/>
                    </a:lnTo>
                    <a:lnTo>
                      <a:pt x="405" y="23"/>
                    </a:lnTo>
                    <a:lnTo>
                      <a:pt x="440" y="0"/>
                    </a:lnTo>
                    <a:lnTo>
                      <a:pt x="468" y="40"/>
                    </a:lnTo>
                    <a:lnTo>
                      <a:pt x="491" y="40"/>
                    </a:lnTo>
                    <a:lnTo>
                      <a:pt x="525" y="85"/>
                    </a:lnTo>
                    <a:lnTo>
                      <a:pt x="565" y="80"/>
                    </a:lnTo>
                    <a:lnTo>
                      <a:pt x="542" y="148"/>
                    </a:lnTo>
                    <a:lnTo>
                      <a:pt x="571" y="216"/>
                    </a:lnTo>
                    <a:lnTo>
                      <a:pt x="599" y="238"/>
                    </a:lnTo>
                    <a:lnTo>
                      <a:pt x="617" y="278"/>
                    </a:lnTo>
                    <a:lnTo>
                      <a:pt x="571" y="324"/>
                    </a:lnTo>
                    <a:lnTo>
                      <a:pt x="537" y="290"/>
                    </a:lnTo>
                    <a:lnTo>
                      <a:pt x="502" y="301"/>
                    </a:lnTo>
                    <a:lnTo>
                      <a:pt x="502" y="341"/>
                    </a:lnTo>
                    <a:lnTo>
                      <a:pt x="440" y="380"/>
                    </a:lnTo>
                    <a:lnTo>
                      <a:pt x="417" y="363"/>
                    </a:lnTo>
                    <a:lnTo>
                      <a:pt x="371" y="363"/>
                    </a:lnTo>
                    <a:lnTo>
                      <a:pt x="360" y="341"/>
                    </a:lnTo>
                    <a:lnTo>
                      <a:pt x="320" y="363"/>
                    </a:lnTo>
                    <a:lnTo>
                      <a:pt x="263" y="369"/>
                    </a:lnTo>
                    <a:lnTo>
                      <a:pt x="263" y="403"/>
                    </a:lnTo>
                    <a:lnTo>
                      <a:pt x="280" y="414"/>
                    </a:lnTo>
                    <a:lnTo>
                      <a:pt x="217" y="460"/>
                    </a:lnTo>
                    <a:lnTo>
                      <a:pt x="183" y="443"/>
                    </a:lnTo>
                    <a:lnTo>
                      <a:pt x="154" y="363"/>
                    </a:lnTo>
                    <a:lnTo>
                      <a:pt x="109" y="358"/>
                    </a:lnTo>
                    <a:lnTo>
                      <a:pt x="92" y="312"/>
                    </a:lnTo>
                    <a:lnTo>
                      <a:pt x="69" y="278"/>
                    </a:lnTo>
                    <a:lnTo>
                      <a:pt x="35" y="273"/>
                    </a:lnTo>
                    <a:lnTo>
                      <a:pt x="35" y="244"/>
                    </a:lnTo>
                    <a:lnTo>
                      <a:pt x="0" y="216"/>
                    </a:lnTo>
                    <a:lnTo>
                      <a:pt x="0" y="193"/>
                    </a:lnTo>
                    <a:lnTo>
                      <a:pt x="40" y="204"/>
                    </a:lnTo>
                    <a:lnTo>
                      <a:pt x="57" y="187"/>
                    </a:lnTo>
                    <a:lnTo>
                      <a:pt x="92" y="199"/>
                    </a:lnTo>
                    <a:lnTo>
                      <a:pt x="92" y="159"/>
                    </a:lnTo>
                    <a:lnTo>
                      <a:pt x="132" y="159"/>
                    </a:lnTo>
                    <a:lnTo>
                      <a:pt x="177" y="114"/>
                    </a:lnTo>
                    <a:lnTo>
                      <a:pt x="234" y="119"/>
                    </a:lnTo>
                    <a:lnTo>
                      <a:pt x="263" y="102"/>
                    </a:lnTo>
                    <a:close/>
                  </a:path>
                </a:pathLst>
              </a:custGeom>
              <a:noFill/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" name="Freeform 42"/>
              <p:cNvSpPr>
                <a:spLocks/>
              </p:cNvSpPr>
              <p:nvPr/>
            </p:nvSpPr>
            <p:spPr bwMode="auto">
              <a:xfrm>
                <a:off x="3652" y="928"/>
                <a:ext cx="599" cy="590"/>
              </a:xfrm>
              <a:custGeom>
                <a:avLst/>
                <a:gdLst/>
                <a:ahLst/>
                <a:cxnLst>
                  <a:cxn ang="0">
                    <a:pos x="108" y="148"/>
                  </a:cxn>
                  <a:cxn ang="0">
                    <a:pos x="80" y="80"/>
                  </a:cxn>
                  <a:cxn ang="0">
                    <a:pos x="142" y="40"/>
                  </a:cxn>
                  <a:cxn ang="0">
                    <a:pos x="182" y="46"/>
                  </a:cxn>
                  <a:cxn ang="0">
                    <a:pos x="222" y="34"/>
                  </a:cxn>
                  <a:cxn ang="0">
                    <a:pos x="239" y="6"/>
                  </a:cxn>
                  <a:cxn ang="0">
                    <a:pos x="262" y="0"/>
                  </a:cxn>
                  <a:cxn ang="0">
                    <a:pos x="314" y="57"/>
                  </a:cxn>
                  <a:cxn ang="0">
                    <a:pos x="314" y="91"/>
                  </a:cxn>
                  <a:cxn ang="0">
                    <a:pos x="388" y="199"/>
                  </a:cxn>
                  <a:cxn ang="0">
                    <a:pos x="388" y="216"/>
                  </a:cxn>
                  <a:cxn ang="0">
                    <a:pos x="422" y="222"/>
                  </a:cxn>
                  <a:cxn ang="0">
                    <a:pos x="450" y="284"/>
                  </a:cxn>
                  <a:cxn ang="0">
                    <a:pos x="508" y="335"/>
                  </a:cxn>
                  <a:cxn ang="0">
                    <a:pos x="513" y="358"/>
                  </a:cxn>
                  <a:cxn ang="0">
                    <a:pos x="559" y="380"/>
                  </a:cxn>
                  <a:cxn ang="0">
                    <a:pos x="599" y="431"/>
                  </a:cxn>
                  <a:cxn ang="0">
                    <a:pos x="508" y="505"/>
                  </a:cxn>
                  <a:cxn ang="0">
                    <a:pos x="490" y="482"/>
                  </a:cxn>
                  <a:cxn ang="0">
                    <a:pos x="433" y="528"/>
                  </a:cxn>
                  <a:cxn ang="0">
                    <a:pos x="411" y="511"/>
                  </a:cxn>
                  <a:cxn ang="0">
                    <a:pos x="388" y="522"/>
                  </a:cxn>
                  <a:cxn ang="0">
                    <a:pos x="336" y="494"/>
                  </a:cxn>
                  <a:cxn ang="0">
                    <a:pos x="325" y="528"/>
                  </a:cxn>
                  <a:cxn ang="0">
                    <a:pos x="353" y="545"/>
                  </a:cxn>
                  <a:cxn ang="0">
                    <a:pos x="336" y="579"/>
                  </a:cxn>
                  <a:cxn ang="0">
                    <a:pos x="251" y="590"/>
                  </a:cxn>
                  <a:cxn ang="0">
                    <a:pos x="216" y="562"/>
                  </a:cxn>
                  <a:cxn ang="0">
                    <a:pos x="177" y="556"/>
                  </a:cxn>
                  <a:cxn ang="0">
                    <a:pos x="159" y="516"/>
                  </a:cxn>
                  <a:cxn ang="0">
                    <a:pos x="131" y="488"/>
                  </a:cxn>
                  <a:cxn ang="0">
                    <a:pos x="102" y="431"/>
                  </a:cxn>
                  <a:cxn ang="0">
                    <a:pos x="125" y="358"/>
                  </a:cxn>
                  <a:cxn ang="0">
                    <a:pos x="85" y="358"/>
                  </a:cxn>
                  <a:cxn ang="0">
                    <a:pos x="51" y="318"/>
                  </a:cxn>
                  <a:cxn ang="0">
                    <a:pos x="28" y="318"/>
                  </a:cxn>
                  <a:cxn ang="0">
                    <a:pos x="0" y="278"/>
                  </a:cxn>
                  <a:cxn ang="0">
                    <a:pos x="0" y="256"/>
                  </a:cxn>
                  <a:cxn ang="0">
                    <a:pos x="17" y="267"/>
                  </a:cxn>
                  <a:cxn ang="0">
                    <a:pos x="17" y="227"/>
                  </a:cxn>
                  <a:cxn ang="0">
                    <a:pos x="45" y="176"/>
                  </a:cxn>
                  <a:cxn ang="0">
                    <a:pos x="108" y="148"/>
                  </a:cxn>
                </a:cxnLst>
                <a:rect l="0" t="0" r="r" b="b"/>
                <a:pathLst>
                  <a:path w="599" h="590">
                    <a:moveTo>
                      <a:pt x="108" y="148"/>
                    </a:moveTo>
                    <a:lnTo>
                      <a:pt x="80" y="80"/>
                    </a:lnTo>
                    <a:lnTo>
                      <a:pt x="142" y="40"/>
                    </a:lnTo>
                    <a:lnTo>
                      <a:pt x="182" y="46"/>
                    </a:lnTo>
                    <a:lnTo>
                      <a:pt x="222" y="34"/>
                    </a:lnTo>
                    <a:lnTo>
                      <a:pt x="239" y="6"/>
                    </a:lnTo>
                    <a:lnTo>
                      <a:pt x="262" y="0"/>
                    </a:lnTo>
                    <a:lnTo>
                      <a:pt x="314" y="57"/>
                    </a:lnTo>
                    <a:lnTo>
                      <a:pt x="314" y="91"/>
                    </a:lnTo>
                    <a:lnTo>
                      <a:pt x="388" y="199"/>
                    </a:lnTo>
                    <a:lnTo>
                      <a:pt x="388" y="216"/>
                    </a:lnTo>
                    <a:lnTo>
                      <a:pt x="422" y="222"/>
                    </a:lnTo>
                    <a:lnTo>
                      <a:pt x="450" y="284"/>
                    </a:lnTo>
                    <a:lnTo>
                      <a:pt x="508" y="335"/>
                    </a:lnTo>
                    <a:lnTo>
                      <a:pt x="513" y="358"/>
                    </a:lnTo>
                    <a:lnTo>
                      <a:pt x="559" y="380"/>
                    </a:lnTo>
                    <a:lnTo>
                      <a:pt x="599" y="431"/>
                    </a:lnTo>
                    <a:lnTo>
                      <a:pt x="508" y="505"/>
                    </a:lnTo>
                    <a:lnTo>
                      <a:pt x="490" y="482"/>
                    </a:lnTo>
                    <a:lnTo>
                      <a:pt x="433" y="528"/>
                    </a:lnTo>
                    <a:lnTo>
                      <a:pt x="411" y="511"/>
                    </a:lnTo>
                    <a:lnTo>
                      <a:pt x="388" y="522"/>
                    </a:lnTo>
                    <a:lnTo>
                      <a:pt x="336" y="494"/>
                    </a:lnTo>
                    <a:lnTo>
                      <a:pt x="325" y="528"/>
                    </a:lnTo>
                    <a:lnTo>
                      <a:pt x="353" y="545"/>
                    </a:lnTo>
                    <a:lnTo>
                      <a:pt x="336" y="579"/>
                    </a:lnTo>
                    <a:lnTo>
                      <a:pt x="251" y="590"/>
                    </a:lnTo>
                    <a:lnTo>
                      <a:pt x="216" y="562"/>
                    </a:lnTo>
                    <a:lnTo>
                      <a:pt x="177" y="556"/>
                    </a:lnTo>
                    <a:lnTo>
                      <a:pt x="159" y="516"/>
                    </a:lnTo>
                    <a:lnTo>
                      <a:pt x="131" y="488"/>
                    </a:lnTo>
                    <a:lnTo>
                      <a:pt x="102" y="431"/>
                    </a:lnTo>
                    <a:lnTo>
                      <a:pt x="125" y="358"/>
                    </a:lnTo>
                    <a:lnTo>
                      <a:pt x="85" y="358"/>
                    </a:lnTo>
                    <a:lnTo>
                      <a:pt x="51" y="318"/>
                    </a:lnTo>
                    <a:lnTo>
                      <a:pt x="28" y="318"/>
                    </a:lnTo>
                    <a:lnTo>
                      <a:pt x="0" y="278"/>
                    </a:lnTo>
                    <a:lnTo>
                      <a:pt x="0" y="256"/>
                    </a:lnTo>
                    <a:lnTo>
                      <a:pt x="17" y="267"/>
                    </a:lnTo>
                    <a:lnTo>
                      <a:pt x="17" y="227"/>
                    </a:lnTo>
                    <a:lnTo>
                      <a:pt x="45" y="176"/>
                    </a:lnTo>
                    <a:lnTo>
                      <a:pt x="108" y="148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89" name="Freeform 43"/>
              <p:cNvSpPr>
                <a:spLocks/>
              </p:cNvSpPr>
              <p:nvPr/>
            </p:nvSpPr>
            <p:spPr bwMode="auto">
              <a:xfrm>
                <a:off x="3651" y="928"/>
                <a:ext cx="599" cy="590"/>
              </a:xfrm>
              <a:custGeom>
                <a:avLst/>
                <a:gdLst>
                  <a:gd name="T0" fmla="*/ 108 w 599"/>
                  <a:gd name="T1" fmla="*/ 148 h 590"/>
                  <a:gd name="T2" fmla="*/ 80 w 599"/>
                  <a:gd name="T3" fmla="*/ 80 h 590"/>
                  <a:gd name="T4" fmla="*/ 142 w 599"/>
                  <a:gd name="T5" fmla="*/ 40 h 590"/>
                  <a:gd name="T6" fmla="*/ 182 w 599"/>
                  <a:gd name="T7" fmla="*/ 46 h 590"/>
                  <a:gd name="T8" fmla="*/ 222 w 599"/>
                  <a:gd name="T9" fmla="*/ 34 h 590"/>
                  <a:gd name="T10" fmla="*/ 239 w 599"/>
                  <a:gd name="T11" fmla="*/ 6 h 590"/>
                  <a:gd name="T12" fmla="*/ 262 w 599"/>
                  <a:gd name="T13" fmla="*/ 0 h 590"/>
                  <a:gd name="T14" fmla="*/ 314 w 599"/>
                  <a:gd name="T15" fmla="*/ 57 h 590"/>
                  <a:gd name="T16" fmla="*/ 314 w 599"/>
                  <a:gd name="T17" fmla="*/ 91 h 590"/>
                  <a:gd name="T18" fmla="*/ 388 w 599"/>
                  <a:gd name="T19" fmla="*/ 199 h 590"/>
                  <a:gd name="T20" fmla="*/ 388 w 599"/>
                  <a:gd name="T21" fmla="*/ 216 h 590"/>
                  <a:gd name="T22" fmla="*/ 422 w 599"/>
                  <a:gd name="T23" fmla="*/ 222 h 590"/>
                  <a:gd name="T24" fmla="*/ 450 w 599"/>
                  <a:gd name="T25" fmla="*/ 284 h 590"/>
                  <a:gd name="T26" fmla="*/ 508 w 599"/>
                  <a:gd name="T27" fmla="*/ 335 h 590"/>
                  <a:gd name="T28" fmla="*/ 513 w 599"/>
                  <a:gd name="T29" fmla="*/ 358 h 590"/>
                  <a:gd name="T30" fmla="*/ 559 w 599"/>
                  <a:gd name="T31" fmla="*/ 380 h 590"/>
                  <a:gd name="T32" fmla="*/ 599 w 599"/>
                  <a:gd name="T33" fmla="*/ 431 h 590"/>
                  <a:gd name="T34" fmla="*/ 508 w 599"/>
                  <a:gd name="T35" fmla="*/ 505 h 590"/>
                  <a:gd name="T36" fmla="*/ 490 w 599"/>
                  <a:gd name="T37" fmla="*/ 482 h 590"/>
                  <a:gd name="T38" fmla="*/ 433 w 599"/>
                  <a:gd name="T39" fmla="*/ 528 h 590"/>
                  <a:gd name="T40" fmla="*/ 411 w 599"/>
                  <a:gd name="T41" fmla="*/ 511 h 590"/>
                  <a:gd name="T42" fmla="*/ 388 w 599"/>
                  <a:gd name="T43" fmla="*/ 522 h 590"/>
                  <a:gd name="T44" fmla="*/ 336 w 599"/>
                  <a:gd name="T45" fmla="*/ 494 h 590"/>
                  <a:gd name="T46" fmla="*/ 325 w 599"/>
                  <a:gd name="T47" fmla="*/ 528 h 590"/>
                  <a:gd name="T48" fmla="*/ 353 w 599"/>
                  <a:gd name="T49" fmla="*/ 545 h 590"/>
                  <a:gd name="T50" fmla="*/ 336 w 599"/>
                  <a:gd name="T51" fmla="*/ 579 h 590"/>
                  <a:gd name="T52" fmla="*/ 251 w 599"/>
                  <a:gd name="T53" fmla="*/ 590 h 590"/>
                  <a:gd name="T54" fmla="*/ 216 w 599"/>
                  <a:gd name="T55" fmla="*/ 562 h 590"/>
                  <a:gd name="T56" fmla="*/ 177 w 599"/>
                  <a:gd name="T57" fmla="*/ 556 h 590"/>
                  <a:gd name="T58" fmla="*/ 159 w 599"/>
                  <a:gd name="T59" fmla="*/ 516 h 590"/>
                  <a:gd name="T60" fmla="*/ 131 w 599"/>
                  <a:gd name="T61" fmla="*/ 488 h 590"/>
                  <a:gd name="T62" fmla="*/ 102 w 599"/>
                  <a:gd name="T63" fmla="*/ 431 h 590"/>
                  <a:gd name="T64" fmla="*/ 125 w 599"/>
                  <a:gd name="T65" fmla="*/ 358 h 590"/>
                  <a:gd name="T66" fmla="*/ 85 w 599"/>
                  <a:gd name="T67" fmla="*/ 358 h 590"/>
                  <a:gd name="T68" fmla="*/ 51 w 599"/>
                  <a:gd name="T69" fmla="*/ 318 h 590"/>
                  <a:gd name="T70" fmla="*/ 28 w 599"/>
                  <a:gd name="T71" fmla="*/ 318 h 590"/>
                  <a:gd name="T72" fmla="*/ 0 w 599"/>
                  <a:gd name="T73" fmla="*/ 278 h 590"/>
                  <a:gd name="T74" fmla="*/ 0 w 599"/>
                  <a:gd name="T75" fmla="*/ 256 h 590"/>
                  <a:gd name="T76" fmla="*/ 17 w 599"/>
                  <a:gd name="T77" fmla="*/ 267 h 590"/>
                  <a:gd name="T78" fmla="*/ 17 w 599"/>
                  <a:gd name="T79" fmla="*/ 227 h 590"/>
                  <a:gd name="T80" fmla="*/ 45 w 599"/>
                  <a:gd name="T81" fmla="*/ 176 h 590"/>
                  <a:gd name="T82" fmla="*/ 108 w 599"/>
                  <a:gd name="T83" fmla="*/ 148 h 59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599"/>
                  <a:gd name="T127" fmla="*/ 0 h 590"/>
                  <a:gd name="T128" fmla="*/ 599 w 599"/>
                  <a:gd name="T129" fmla="*/ 590 h 59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599" h="590">
                    <a:moveTo>
                      <a:pt x="108" y="148"/>
                    </a:moveTo>
                    <a:lnTo>
                      <a:pt x="80" y="80"/>
                    </a:lnTo>
                    <a:lnTo>
                      <a:pt x="142" y="40"/>
                    </a:lnTo>
                    <a:lnTo>
                      <a:pt x="182" y="46"/>
                    </a:lnTo>
                    <a:lnTo>
                      <a:pt x="222" y="34"/>
                    </a:lnTo>
                    <a:lnTo>
                      <a:pt x="239" y="6"/>
                    </a:lnTo>
                    <a:lnTo>
                      <a:pt x="262" y="0"/>
                    </a:lnTo>
                    <a:lnTo>
                      <a:pt x="314" y="57"/>
                    </a:lnTo>
                    <a:lnTo>
                      <a:pt x="314" y="91"/>
                    </a:lnTo>
                    <a:lnTo>
                      <a:pt x="388" y="199"/>
                    </a:lnTo>
                    <a:lnTo>
                      <a:pt x="388" y="216"/>
                    </a:lnTo>
                    <a:lnTo>
                      <a:pt x="422" y="222"/>
                    </a:lnTo>
                    <a:lnTo>
                      <a:pt x="450" y="284"/>
                    </a:lnTo>
                    <a:lnTo>
                      <a:pt x="508" y="335"/>
                    </a:lnTo>
                    <a:lnTo>
                      <a:pt x="513" y="358"/>
                    </a:lnTo>
                    <a:lnTo>
                      <a:pt x="559" y="380"/>
                    </a:lnTo>
                    <a:lnTo>
                      <a:pt x="599" y="431"/>
                    </a:lnTo>
                    <a:lnTo>
                      <a:pt x="508" y="505"/>
                    </a:lnTo>
                    <a:lnTo>
                      <a:pt x="490" y="482"/>
                    </a:lnTo>
                    <a:lnTo>
                      <a:pt x="433" y="528"/>
                    </a:lnTo>
                    <a:lnTo>
                      <a:pt x="411" y="511"/>
                    </a:lnTo>
                    <a:lnTo>
                      <a:pt x="388" y="522"/>
                    </a:lnTo>
                    <a:lnTo>
                      <a:pt x="336" y="494"/>
                    </a:lnTo>
                    <a:lnTo>
                      <a:pt x="325" y="528"/>
                    </a:lnTo>
                    <a:lnTo>
                      <a:pt x="353" y="545"/>
                    </a:lnTo>
                    <a:lnTo>
                      <a:pt x="336" y="579"/>
                    </a:lnTo>
                    <a:lnTo>
                      <a:pt x="251" y="590"/>
                    </a:lnTo>
                    <a:lnTo>
                      <a:pt x="216" y="562"/>
                    </a:lnTo>
                    <a:lnTo>
                      <a:pt x="177" y="556"/>
                    </a:lnTo>
                    <a:lnTo>
                      <a:pt x="159" y="516"/>
                    </a:lnTo>
                    <a:lnTo>
                      <a:pt x="131" y="488"/>
                    </a:lnTo>
                    <a:lnTo>
                      <a:pt x="102" y="431"/>
                    </a:lnTo>
                    <a:lnTo>
                      <a:pt x="125" y="358"/>
                    </a:lnTo>
                    <a:lnTo>
                      <a:pt x="85" y="358"/>
                    </a:lnTo>
                    <a:lnTo>
                      <a:pt x="51" y="318"/>
                    </a:lnTo>
                    <a:lnTo>
                      <a:pt x="28" y="318"/>
                    </a:lnTo>
                    <a:lnTo>
                      <a:pt x="0" y="278"/>
                    </a:lnTo>
                    <a:lnTo>
                      <a:pt x="0" y="256"/>
                    </a:lnTo>
                    <a:lnTo>
                      <a:pt x="17" y="267"/>
                    </a:lnTo>
                    <a:lnTo>
                      <a:pt x="17" y="227"/>
                    </a:lnTo>
                    <a:lnTo>
                      <a:pt x="45" y="176"/>
                    </a:lnTo>
                    <a:lnTo>
                      <a:pt x="108" y="148"/>
                    </a:lnTo>
                    <a:close/>
                  </a:path>
                </a:pathLst>
              </a:custGeom>
              <a:solidFill>
                <a:srgbClr val="FFC000"/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" name="Freeform 44"/>
              <p:cNvSpPr>
                <a:spLocks/>
              </p:cNvSpPr>
              <p:nvPr/>
            </p:nvSpPr>
            <p:spPr bwMode="auto">
              <a:xfrm>
                <a:off x="3431" y="1488"/>
                <a:ext cx="471" cy="382"/>
              </a:xfrm>
              <a:custGeom>
                <a:avLst/>
                <a:gdLst/>
                <a:ahLst/>
                <a:cxnLst>
                  <a:cxn ang="0">
                    <a:pos x="131" y="68"/>
                  </a:cxn>
                  <a:cxn ang="0">
                    <a:pos x="154" y="85"/>
                  </a:cxn>
                  <a:cxn ang="0">
                    <a:pos x="194" y="85"/>
                  </a:cxn>
                  <a:cxn ang="0">
                    <a:pos x="217" y="102"/>
                  </a:cxn>
                  <a:cxn ang="0">
                    <a:pos x="279" y="63"/>
                  </a:cxn>
                  <a:cxn ang="0">
                    <a:pos x="279" y="23"/>
                  </a:cxn>
                  <a:cxn ang="0">
                    <a:pos x="314" y="12"/>
                  </a:cxn>
                  <a:cxn ang="0">
                    <a:pos x="348" y="46"/>
                  </a:cxn>
                  <a:cxn ang="0">
                    <a:pos x="394" y="0"/>
                  </a:cxn>
                  <a:cxn ang="0">
                    <a:pos x="433" y="6"/>
                  </a:cxn>
                  <a:cxn ang="0">
                    <a:pos x="468" y="29"/>
                  </a:cxn>
                  <a:cxn ang="0">
                    <a:pos x="456" y="63"/>
                  </a:cxn>
                  <a:cxn ang="0">
                    <a:pos x="468" y="119"/>
                  </a:cxn>
                  <a:cxn ang="0">
                    <a:pos x="445" y="148"/>
                  </a:cxn>
                  <a:cxn ang="0">
                    <a:pos x="445" y="244"/>
                  </a:cxn>
                  <a:cxn ang="0">
                    <a:pos x="411" y="244"/>
                  </a:cxn>
                  <a:cxn ang="0">
                    <a:pos x="359" y="284"/>
                  </a:cxn>
                  <a:cxn ang="0">
                    <a:pos x="348" y="329"/>
                  </a:cxn>
                  <a:cxn ang="0">
                    <a:pos x="200" y="386"/>
                  </a:cxn>
                  <a:cxn ang="0">
                    <a:pos x="188" y="352"/>
                  </a:cxn>
                  <a:cxn ang="0">
                    <a:pos x="137" y="278"/>
                  </a:cxn>
                  <a:cxn ang="0">
                    <a:pos x="108" y="272"/>
                  </a:cxn>
                  <a:cxn ang="0">
                    <a:pos x="108" y="227"/>
                  </a:cxn>
                  <a:cxn ang="0">
                    <a:pos x="85" y="210"/>
                  </a:cxn>
                  <a:cxn ang="0">
                    <a:pos x="40" y="238"/>
                  </a:cxn>
                  <a:cxn ang="0">
                    <a:pos x="0" y="176"/>
                  </a:cxn>
                  <a:cxn ang="0">
                    <a:pos x="63" y="136"/>
                  </a:cxn>
                  <a:cxn ang="0">
                    <a:pos x="40" y="119"/>
                  </a:cxn>
                  <a:cxn ang="0">
                    <a:pos x="40" y="91"/>
                  </a:cxn>
                  <a:cxn ang="0">
                    <a:pos x="97" y="85"/>
                  </a:cxn>
                  <a:cxn ang="0">
                    <a:pos x="131" y="68"/>
                  </a:cxn>
                </a:cxnLst>
                <a:rect l="0" t="0" r="r" b="b"/>
                <a:pathLst>
                  <a:path w="468" h="386">
                    <a:moveTo>
                      <a:pt x="131" y="68"/>
                    </a:moveTo>
                    <a:lnTo>
                      <a:pt x="154" y="85"/>
                    </a:lnTo>
                    <a:lnTo>
                      <a:pt x="194" y="85"/>
                    </a:lnTo>
                    <a:lnTo>
                      <a:pt x="217" y="102"/>
                    </a:lnTo>
                    <a:lnTo>
                      <a:pt x="279" y="63"/>
                    </a:lnTo>
                    <a:lnTo>
                      <a:pt x="279" y="23"/>
                    </a:lnTo>
                    <a:lnTo>
                      <a:pt x="314" y="12"/>
                    </a:lnTo>
                    <a:lnTo>
                      <a:pt x="348" y="46"/>
                    </a:lnTo>
                    <a:lnTo>
                      <a:pt x="394" y="0"/>
                    </a:lnTo>
                    <a:lnTo>
                      <a:pt x="433" y="6"/>
                    </a:lnTo>
                    <a:lnTo>
                      <a:pt x="468" y="29"/>
                    </a:lnTo>
                    <a:lnTo>
                      <a:pt x="456" y="63"/>
                    </a:lnTo>
                    <a:lnTo>
                      <a:pt x="468" y="119"/>
                    </a:lnTo>
                    <a:lnTo>
                      <a:pt x="445" y="148"/>
                    </a:lnTo>
                    <a:lnTo>
                      <a:pt x="445" y="244"/>
                    </a:lnTo>
                    <a:lnTo>
                      <a:pt x="411" y="244"/>
                    </a:lnTo>
                    <a:lnTo>
                      <a:pt x="359" y="284"/>
                    </a:lnTo>
                    <a:lnTo>
                      <a:pt x="348" y="329"/>
                    </a:lnTo>
                    <a:lnTo>
                      <a:pt x="200" y="386"/>
                    </a:lnTo>
                    <a:lnTo>
                      <a:pt x="188" y="352"/>
                    </a:lnTo>
                    <a:lnTo>
                      <a:pt x="137" y="278"/>
                    </a:lnTo>
                    <a:lnTo>
                      <a:pt x="108" y="272"/>
                    </a:lnTo>
                    <a:lnTo>
                      <a:pt x="108" y="227"/>
                    </a:lnTo>
                    <a:lnTo>
                      <a:pt x="85" y="210"/>
                    </a:lnTo>
                    <a:lnTo>
                      <a:pt x="40" y="238"/>
                    </a:lnTo>
                    <a:lnTo>
                      <a:pt x="0" y="176"/>
                    </a:lnTo>
                    <a:lnTo>
                      <a:pt x="63" y="136"/>
                    </a:lnTo>
                    <a:lnTo>
                      <a:pt x="40" y="119"/>
                    </a:lnTo>
                    <a:lnTo>
                      <a:pt x="40" y="91"/>
                    </a:lnTo>
                    <a:lnTo>
                      <a:pt x="97" y="85"/>
                    </a:lnTo>
                    <a:lnTo>
                      <a:pt x="131" y="68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91" name="Freeform 45"/>
              <p:cNvSpPr>
                <a:spLocks/>
              </p:cNvSpPr>
              <p:nvPr/>
            </p:nvSpPr>
            <p:spPr bwMode="auto">
              <a:xfrm>
                <a:off x="3434" y="1484"/>
                <a:ext cx="468" cy="386"/>
              </a:xfrm>
              <a:custGeom>
                <a:avLst/>
                <a:gdLst>
                  <a:gd name="T0" fmla="*/ 131 w 468"/>
                  <a:gd name="T1" fmla="*/ 68 h 386"/>
                  <a:gd name="T2" fmla="*/ 154 w 468"/>
                  <a:gd name="T3" fmla="*/ 85 h 386"/>
                  <a:gd name="T4" fmla="*/ 194 w 468"/>
                  <a:gd name="T5" fmla="*/ 85 h 386"/>
                  <a:gd name="T6" fmla="*/ 217 w 468"/>
                  <a:gd name="T7" fmla="*/ 102 h 386"/>
                  <a:gd name="T8" fmla="*/ 279 w 468"/>
                  <a:gd name="T9" fmla="*/ 63 h 386"/>
                  <a:gd name="T10" fmla="*/ 279 w 468"/>
                  <a:gd name="T11" fmla="*/ 23 h 386"/>
                  <a:gd name="T12" fmla="*/ 314 w 468"/>
                  <a:gd name="T13" fmla="*/ 12 h 386"/>
                  <a:gd name="T14" fmla="*/ 348 w 468"/>
                  <a:gd name="T15" fmla="*/ 46 h 386"/>
                  <a:gd name="T16" fmla="*/ 394 w 468"/>
                  <a:gd name="T17" fmla="*/ 0 h 386"/>
                  <a:gd name="T18" fmla="*/ 433 w 468"/>
                  <a:gd name="T19" fmla="*/ 6 h 386"/>
                  <a:gd name="T20" fmla="*/ 468 w 468"/>
                  <a:gd name="T21" fmla="*/ 29 h 386"/>
                  <a:gd name="T22" fmla="*/ 456 w 468"/>
                  <a:gd name="T23" fmla="*/ 63 h 386"/>
                  <a:gd name="T24" fmla="*/ 468 w 468"/>
                  <a:gd name="T25" fmla="*/ 119 h 386"/>
                  <a:gd name="T26" fmla="*/ 445 w 468"/>
                  <a:gd name="T27" fmla="*/ 148 h 386"/>
                  <a:gd name="T28" fmla="*/ 445 w 468"/>
                  <a:gd name="T29" fmla="*/ 244 h 386"/>
                  <a:gd name="T30" fmla="*/ 411 w 468"/>
                  <a:gd name="T31" fmla="*/ 244 h 386"/>
                  <a:gd name="T32" fmla="*/ 359 w 468"/>
                  <a:gd name="T33" fmla="*/ 284 h 386"/>
                  <a:gd name="T34" fmla="*/ 348 w 468"/>
                  <a:gd name="T35" fmla="*/ 329 h 386"/>
                  <a:gd name="T36" fmla="*/ 200 w 468"/>
                  <a:gd name="T37" fmla="*/ 386 h 386"/>
                  <a:gd name="T38" fmla="*/ 188 w 468"/>
                  <a:gd name="T39" fmla="*/ 352 h 386"/>
                  <a:gd name="T40" fmla="*/ 137 w 468"/>
                  <a:gd name="T41" fmla="*/ 278 h 386"/>
                  <a:gd name="T42" fmla="*/ 108 w 468"/>
                  <a:gd name="T43" fmla="*/ 272 h 386"/>
                  <a:gd name="T44" fmla="*/ 108 w 468"/>
                  <a:gd name="T45" fmla="*/ 227 h 386"/>
                  <a:gd name="T46" fmla="*/ 85 w 468"/>
                  <a:gd name="T47" fmla="*/ 210 h 386"/>
                  <a:gd name="T48" fmla="*/ 40 w 468"/>
                  <a:gd name="T49" fmla="*/ 238 h 386"/>
                  <a:gd name="T50" fmla="*/ 0 w 468"/>
                  <a:gd name="T51" fmla="*/ 176 h 386"/>
                  <a:gd name="T52" fmla="*/ 63 w 468"/>
                  <a:gd name="T53" fmla="*/ 136 h 386"/>
                  <a:gd name="T54" fmla="*/ 40 w 468"/>
                  <a:gd name="T55" fmla="*/ 119 h 386"/>
                  <a:gd name="T56" fmla="*/ 40 w 468"/>
                  <a:gd name="T57" fmla="*/ 91 h 386"/>
                  <a:gd name="T58" fmla="*/ 97 w 468"/>
                  <a:gd name="T59" fmla="*/ 85 h 386"/>
                  <a:gd name="T60" fmla="*/ 131 w 468"/>
                  <a:gd name="T61" fmla="*/ 68 h 38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468"/>
                  <a:gd name="T94" fmla="*/ 0 h 386"/>
                  <a:gd name="T95" fmla="*/ 468 w 468"/>
                  <a:gd name="T96" fmla="*/ 386 h 38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468" h="386">
                    <a:moveTo>
                      <a:pt x="131" y="68"/>
                    </a:moveTo>
                    <a:lnTo>
                      <a:pt x="154" y="85"/>
                    </a:lnTo>
                    <a:lnTo>
                      <a:pt x="194" y="85"/>
                    </a:lnTo>
                    <a:lnTo>
                      <a:pt x="217" y="102"/>
                    </a:lnTo>
                    <a:lnTo>
                      <a:pt x="279" y="63"/>
                    </a:lnTo>
                    <a:lnTo>
                      <a:pt x="279" y="23"/>
                    </a:lnTo>
                    <a:lnTo>
                      <a:pt x="314" y="12"/>
                    </a:lnTo>
                    <a:lnTo>
                      <a:pt x="348" y="46"/>
                    </a:lnTo>
                    <a:lnTo>
                      <a:pt x="394" y="0"/>
                    </a:lnTo>
                    <a:lnTo>
                      <a:pt x="433" y="6"/>
                    </a:lnTo>
                    <a:lnTo>
                      <a:pt x="468" y="29"/>
                    </a:lnTo>
                    <a:lnTo>
                      <a:pt x="456" y="63"/>
                    </a:lnTo>
                    <a:lnTo>
                      <a:pt x="468" y="119"/>
                    </a:lnTo>
                    <a:lnTo>
                      <a:pt x="445" y="148"/>
                    </a:lnTo>
                    <a:lnTo>
                      <a:pt x="445" y="244"/>
                    </a:lnTo>
                    <a:lnTo>
                      <a:pt x="411" y="244"/>
                    </a:lnTo>
                    <a:lnTo>
                      <a:pt x="359" y="284"/>
                    </a:lnTo>
                    <a:lnTo>
                      <a:pt x="348" y="329"/>
                    </a:lnTo>
                    <a:lnTo>
                      <a:pt x="200" y="386"/>
                    </a:lnTo>
                    <a:lnTo>
                      <a:pt x="188" y="352"/>
                    </a:lnTo>
                    <a:lnTo>
                      <a:pt x="137" y="278"/>
                    </a:lnTo>
                    <a:lnTo>
                      <a:pt x="108" y="272"/>
                    </a:lnTo>
                    <a:lnTo>
                      <a:pt x="108" y="227"/>
                    </a:lnTo>
                    <a:lnTo>
                      <a:pt x="85" y="210"/>
                    </a:lnTo>
                    <a:lnTo>
                      <a:pt x="40" y="238"/>
                    </a:lnTo>
                    <a:lnTo>
                      <a:pt x="0" y="176"/>
                    </a:lnTo>
                    <a:lnTo>
                      <a:pt x="63" y="136"/>
                    </a:lnTo>
                    <a:lnTo>
                      <a:pt x="40" y="119"/>
                    </a:lnTo>
                    <a:lnTo>
                      <a:pt x="40" y="91"/>
                    </a:lnTo>
                    <a:lnTo>
                      <a:pt x="97" y="85"/>
                    </a:lnTo>
                    <a:lnTo>
                      <a:pt x="131" y="68"/>
                    </a:lnTo>
                    <a:close/>
                  </a:path>
                </a:pathLst>
              </a:custGeom>
              <a:solidFill>
                <a:srgbClr val="FFC000"/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" name="Freeform 46"/>
              <p:cNvSpPr>
                <a:spLocks/>
              </p:cNvSpPr>
              <p:nvPr/>
            </p:nvSpPr>
            <p:spPr bwMode="auto">
              <a:xfrm>
                <a:off x="2867" y="1382"/>
                <a:ext cx="531" cy="444"/>
              </a:xfrm>
              <a:custGeom>
                <a:avLst/>
                <a:gdLst/>
                <a:ahLst/>
                <a:cxnLst>
                  <a:cxn ang="0">
                    <a:pos x="109" y="40"/>
                  </a:cxn>
                  <a:cxn ang="0">
                    <a:pos x="166" y="45"/>
                  </a:cxn>
                  <a:cxn ang="0">
                    <a:pos x="177" y="17"/>
                  </a:cxn>
                  <a:cxn ang="0">
                    <a:pos x="217" y="0"/>
                  </a:cxn>
                  <a:cxn ang="0">
                    <a:pos x="297" y="0"/>
                  </a:cxn>
                  <a:cxn ang="0">
                    <a:pos x="325" y="11"/>
                  </a:cxn>
                  <a:cxn ang="0">
                    <a:pos x="343" y="6"/>
                  </a:cxn>
                  <a:cxn ang="0">
                    <a:pos x="343" y="23"/>
                  </a:cxn>
                  <a:cxn ang="0">
                    <a:pos x="343" y="40"/>
                  </a:cxn>
                  <a:cxn ang="0">
                    <a:pos x="383" y="74"/>
                  </a:cxn>
                  <a:cxn ang="0">
                    <a:pos x="383" y="102"/>
                  </a:cxn>
                  <a:cxn ang="0">
                    <a:pos x="417" y="108"/>
                  </a:cxn>
                  <a:cxn ang="0">
                    <a:pos x="451" y="187"/>
                  </a:cxn>
                  <a:cxn ang="0">
                    <a:pos x="502" y="193"/>
                  </a:cxn>
                  <a:cxn ang="0">
                    <a:pos x="531" y="272"/>
                  </a:cxn>
                  <a:cxn ang="0">
                    <a:pos x="497" y="295"/>
                  </a:cxn>
                  <a:cxn ang="0">
                    <a:pos x="468" y="289"/>
                  </a:cxn>
                  <a:cxn ang="0">
                    <a:pos x="383" y="357"/>
                  </a:cxn>
                  <a:cxn ang="0">
                    <a:pos x="337" y="357"/>
                  </a:cxn>
                  <a:cxn ang="0">
                    <a:pos x="291" y="442"/>
                  </a:cxn>
                  <a:cxn ang="0">
                    <a:pos x="228" y="408"/>
                  </a:cxn>
                  <a:cxn ang="0">
                    <a:pos x="177" y="397"/>
                  </a:cxn>
                  <a:cxn ang="0">
                    <a:pos x="166" y="369"/>
                  </a:cxn>
                  <a:cxn ang="0">
                    <a:pos x="131" y="380"/>
                  </a:cxn>
                  <a:cxn ang="0">
                    <a:pos x="57" y="357"/>
                  </a:cxn>
                  <a:cxn ang="0">
                    <a:pos x="80" y="318"/>
                  </a:cxn>
                  <a:cxn ang="0">
                    <a:pos x="12" y="267"/>
                  </a:cxn>
                  <a:cxn ang="0">
                    <a:pos x="0" y="238"/>
                  </a:cxn>
                  <a:cxn ang="0">
                    <a:pos x="6" y="216"/>
                  </a:cxn>
                  <a:cxn ang="0">
                    <a:pos x="23" y="216"/>
                  </a:cxn>
                  <a:cxn ang="0">
                    <a:pos x="63" y="187"/>
                  </a:cxn>
                  <a:cxn ang="0">
                    <a:pos x="80" y="97"/>
                  </a:cxn>
                  <a:cxn ang="0">
                    <a:pos x="57" y="57"/>
                  </a:cxn>
                  <a:cxn ang="0">
                    <a:pos x="86" y="57"/>
                  </a:cxn>
                  <a:cxn ang="0">
                    <a:pos x="109" y="40"/>
                  </a:cxn>
                </a:cxnLst>
                <a:rect l="0" t="0" r="r" b="b"/>
                <a:pathLst>
                  <a:path w="531" h="442">
                    <a:moveTo>
                      <a:pt x="109" y="40"/>
                    </a:moveTo>
                    <a:lnTo>
                      <a:pt x="166" y="45"/>
                    </a:lnTo>
                    <a:lnTo>
                      <a:pt x="177" y="17"/>
                    </a:lnTo>
                    <a:lnTo>
                      <a:pt x="217" y="0"/>
                    </a:lnTo>
                    <a:lnTo>
                      <a:pt x="297" y="0"/>
                    </a:lnTo>
                    <a:lnTo>
                      <a:pt x="325" y="11"/>
                    </a:lnTo>
                    <a:lnTo>
                      <a:pt x="343" y="6"/>
                    </a:lnTo>
                    <a:lnTo>
                      <a:pt x="343" y="23"/>
                    </a:lnTo>
                    <a:lnTo>
                      <a:pt x="343" y="40"/>
                    </a:lnTo>
                    <a:lnTo>
                      <a:pt x="383" y="74"/>
                    </a:lnTo>
                    <a:lnTo>
                      <a:pt x="383" y="102"/>
                    </a:lnTo>
                    <a:lnTo>
                      <a:pt x="417" y="108"/>
                    </a:lnTo>
                    <a:lnTo>
                      <a:pt x="451" y="187"/>
                    </a:lnTo>
                    <a:lnTo>
                      <a:pt x="502" y="193"/>
                    </a:lnTo>
                    <a:lnTo>
                      <a:pt x="531" y="272"/>
                    </a:lnTo>
                    <a:lnTo>
                      <a:pt x="497" y="295"/>
                    </a:lnTo>
                    <a:lnTo>
                      <a:pt x="468" y="289"/>
                    </a:lnTo>
                    <a:lnTo>
                      <a:pt x="383" y="357"/>
                    </a:lnTo>
                    <a:lnTo>
                      <a:pt x="337" y="357"/>
                    </a:lnTo>
                    <a:lnTo>
                      <a:pt x="291" y="442"/>
                    </a:lnTo>
                    <a:lnTo>
                      <a:pt x="228" y="408"/>
                    </a:lnTo>
                    <a:lnTo>
                      <a:pt x="177" y="397"/>
                    </a:lnTo>
                    <a:lnTo>
                      <a:pt x="166" y="369"/>
                    </a:lnTo>
                    <a:lnTo>
                      <a:pt x="131" y="380"/>
                    </a:lnTo>
                    <a:lnTo>
                      <a:pt x="57" y="357"/>
                    </a:lnTo>
                    <a:lnTo>
                      <a:pt x="80" y="318"/>
                    </a:lnTo>
                    <a:lnTo>
                      <a:pt x="12" y="267"/>
                    </a:lnTo>
                    <a:lnTo>
                      <a:pt x="0" y="238"/>
                    </a:lnTo>
                    <a:lnTo>
                      <a:pt x="6" y="216"/>
                    </a:lnTo>
                    <a:lnTo>
                      <a:pt x="23" y="216"/>
                    </a:lnTo>
                    <a:lnTo>
                      <a:pt x="63" y="187"/>
                    </a:lnTo>
                    <a:lnTo>
                      <a:pt x="80" y="97"/>
                    </a:lnTo>
                    <a:lnTo>
                      <a:pt x="57" y="57"/>
                    </a:lnTo>
                    <a:lnTo>
                      <a:pt x="86" y="57"/>
                    </a:lnTo>
                    <a:lnTo>
                      <a:pt x="109" y="4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93" name="Freeform 47"/>
              <p:cNvSpPr>
                <a:spLocks/>
              </p:cNvSpPr>
              <p:nvPr/>
            </p:nvSpPr>
            <p:spPr bwMode="auto">
              <a:xfrm>
                <a:off x="2863" y="1382"/>
                <a:ext cx="531" cy="442"/>
              </a:xfrm>
              <a:custGeom>
                <a:avLst/>
                <a:gdLst>
                  <a:gd name="T0" fmla="*/ 109 w 531"/>
                  <a:gd name="T1" fmla="*/ 40 h 442"/>
                  <a:gd name="T2" fmla="*/ 166 w 531"/>
                  <a:gd name="T3" fmla="*/ 45 h 442"/>
                  <a:gd name="T4" fmla="*/ 177 w 531"/>
                  <a:gd name="T5" fmla="*/ 17 h 442"/>
                  <a:gd name="T6" fmla="*/ 217 w 531"/>
                  <a:gd name="T7" fmla="*/ 0 h 442"/>
                  <a:gd name="T8" fmla="*/ 297 w 531"/>
                  <a:gd name="T9" fmla="*/ 0 h 442"/>
                  <a:gd name="T10" fmla="*/ 325 w 531"/>
                  <a:gd name="T11" fmla="*/ 11 h 442"/>
                  <a:gd name="T12" fmla="*/ 343 w 531"/>
                  <a:gd name="T13" fmla="*/ 6 h 442"/>
                  <a:gd name="T14" fmla="*/ 343 w 531"/>
                  <a:gd name="T15" fmla="*/ 23 h 442"/>
                  <a:gd name="T16" fmla="*/ 343 w 531"/>
                  <a:gd name="T17" fmla="*/ 40 h 442"/>
                  <a:gd name="T18" fmla="*/ 383 w 531"/>
                  <a:gd name="T19" fmla="*/ 74 h 442"/>
                  <a:gd name="T20" fmla="*/ 383 w 531"/>
                  <a:gd name="T21" fmla="*/ 102 h 442"/>
                  <a:gd name="T22" fmla="*/ 417 w 531"/>
                  <a:gd name="T23" fmla="*/ 108 h 442"/>
                  <a:gd name="T24" fmla="*/ 451 w 531"/>
                  <a:gd name="T25" fmla="*/ 187 h 442"/>
                  <a:gd name="T26" fmla="*/ 502 w 531"/>
                  <a:gd name="T27" fmla="*/ 193 h 442"/>
                  <a:gd name="T28" fmla="*/ 531 w 531"/>
                  <a:gd name="T29" fmla="*/ 272 h 442"/>
                  <a:gd name="T30" fmla="*/ 497 w 531"/>
                  <a:gd name="T31" fmla="*/ 295 h 442"/>
                  <a:gd name="T32" fmla="*/ 468 w 531"/>
                  <a:gd name="T33" fmla="*/ 289 h 442"/>
                  <a:gd name="T34" fmla="*/ 383 w 531"/>
                  <a:gd name="T35" fmla="*/ 357 h 442"/>
                  <a:gd name="T36" fmla="*/ 337 w 531"/>
                  <a:gd name="T37" fmla="*/ 357 h 442"/>
                  <a:gd name="T38" fmla="*/ 291 w 531"/>
                  <a:gd name="T39" fmla="*/ 442 h 442"/>
                  <a:gd name="T40" fmla="*/ 228 w 531"/>
                  <a:gd name="T41" fmla="*/ 408 h 442"/>
                  <a:gd name="T42" fmla="*/ 177 w 531"/>
                  <a:gd name="T43" fmla="*/ 397 h 442"/>
                  <a:gd name="T44" fmla="*/ 166 w 531"/>
                  <a:gd name="T45" fmla="*/ 369 h 442"/>
                  <a:gd name="T46" fmla="*/ 131 w 531"/>
                  <a:gd name="T47" fmla="*/ 380 h 442"/>
                  <a:gd name="T48" fmla="*/ 57 w 531"/>
                  <a:gd name="T49" fmla="*/ 357 h 442"/>
                  <a:gd name="T50" fmla="*/ 80 w 531"/>
                  <a:gd name="T51" fmla="*/ 318 h 442"/>
                  <a:gd name="T52" fmla="*/ 12 w 531"/>
                  <a:gd name="T53" fmla="*/ 267 h 442"/>
                  <a:gd name="T54" fmla="*/ 0 w 531"/>
                  <a:gd name="T55" fmla="*/ 238 h 442"/>
                  <a:gd name="T56" fmla="*/ 6 w 531"/>
                  <a:gd name="T57" fmla="*/ 216 h 442"/>
                  <a:gd name="T58" fmla="*/ 23 w 531"/>
                  <a:gd name="T59" fmla="*/ 216 h 442"/>
                  <a:gd name="T60" fmla="*/ 63 w 531"/>
                  <a:gd name="T61" fmla="*/ 187 h 442"/>
                  <a:gd name="T62" fmla="*/ 80 w 531"/>
                  <a:gd name="T63" fmla="*/ 97 h 442"/>
                  <a:gd name="T64" fmla="*/ 57 w 531"/>
                  <a:gd name="T65" fmla="*/ 57 h 442"/>
                  <a:gd name="T66" fmla="*/ 86 w 531"/>
                  <a:gd name="T67" fmla="*/ 57 h 442"/>
                  <a:gd name="T68" fmla="*/ 109 w 531"/>
                  <a:gd name="T69" fmla="*/ 40 h 44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31"/>
                  <a:gd name="T106" fmla="*/ 0 h 442"/>
                  <a:gd name="T107" fmla="*/ 531 w 531"/>
                  <a:gd name="T108" fmla="*/ 442 h 44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31" h="442">
                    <a:moveTo>
                      <a:pt x="109" y="40"/>
                    </a:moveTo>
                    <a:lnTo>
                      <a:pt x="166" y="45"/>
                    </a:lnTo>
                    <a:lnTo>
                      <a:pt x="177" y="17"/>
                    </a:lnTo>
                    <a:lnTo>
                      <a:pt x="217" y="0"/>
                    </a:lnTo>
                    <a:lnTo>
                      <a:pt x="297" y="0"/>
                    </a:lnTo>
                    <a:lnTo>
                      <a:pt x="325" y="11"/>
                    </a:lnTo>
                    <a:lnTo>
                      <a:pt x="343" y="6"/>
                    </a:lnTo>
                    <a:lnTo>
                      <a:pt x="343" y="23"/>
                    </a:lnTo>
                    <a:lnTo>
                      <a:pt x="343" y="40"/>
                    </a:lnTo>
                    <a:lnTo>
                      <a:pt x="383" y="74"/>
                    </a:lnTo>
                    <a:lnTo>
                      <a:pt x="383" y="102"/>
                    </a:lnTo>
                    <a:lnTo>
                      <a:pt x="417" y="108"/>
                    </a:lnTo>
                    <a:lnTo>
                      <a:pt x="451" y="187"/>
                    </a:lnTo>
                    <a:lnTo>
                      <a:pt x="502" y="193"/>
                    </a:lnTo>
                    <a:lnTo>
                      <a:pt x="531" y="272"/>
                    </a:lnTo>
                    <a:lnTo>
                      <a:pt x="497" y="295"/>
                    </a:lnTo>
                    <a:lnTo>
                      <a:pt x="468" y="289"/>
                    </a:lnTo>
                    <a:lnTo>
                      <a:pt x="383" y="357"/>
                    </a:lnTo>
                    <a:lnTo>
                      <a:pt x="337" y="357"/>
                    </a:lnTo>
                    <a:lnTo>
                      <a:pt x="291" y="442"/>
                    </a:lnTo>
                    <a:lnTo>
                      <a:pt x="228" y="408"/>
                    </a:lnTo>
                    <a:lnTo>
                      <a:pt x="177" y="397"/>
                    </a:lnTo>
                    <a:lnTo>
                      <a:pt x="166" y="369"/>
                    </a:lnTo>
                    <a:lnTo>
                      <a:pt x="131" y="380"/>
                    </a:lnTo>
                    <a:lnTo>
                      <a:pt x="57" y="357"/>
                    </a:lnTo>
                    <a:lnTo>
                      <a:pt x="80" y="318"/>
                    </a:lnTo>
                    <a:lnTo>
                      <a:pt x="12" y="267"/>
                    </a:lnTo>
                    <a:lnTo>
                      <a:pt x="0" y="238"/>
                    </a:lnTo>
                    <a:lnTo>
                      <a:pt x="6" y="216"/>
                    </a:lnTo>
                    <a:lnTo>
                      <a:pt x="23" y="216"/>
                    </a:lnTo>
                    <a:lnTo>
                      <a:pt x="63" y="187"/>
                    </a:lnTo>
                    <a:lnTo>
                      <a:pt x="80" y="97"/>
                    </a:lnTo>
                    <a:lnTo>
                      <a:pt x="57" y="57"/>
                    </a:lnTo>
                    <a:lnTo>
                      <a:pt x="86" y="57"/>
                    </a:lnTo>
                    <a:lnTo>
                      <a:pt x="109" y="40"/>
                    </a:lnTo>
                    <a:close/>
                  </a:path>
                </a:pathLst>
              </a:custGeom>
              <a:solidFill>
                <a:srgbClr val="FFC000"/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" name="Freeform 48"/>
              <p:cNvSpPr>
                <a:spLocks/>
              </p:cNvSpPr>
              <p:nvPr/>
            </p:nvSpPr>
            <p:spPr bwMode="auto">
              <a:xfrm>
                <a:off x="2587" y="2148"/>
                <a:ext cx="599" cy="522"/>
              </a:xfrm>
              <a:custGeom>
                <a:avLst/>
                <a:gdLst/>
                <a:ahLst/>
                <a:cxnLst>
                  <a:cxn ang="0">
                    <a:pos x="257" y="68"/>
                  </a:cxn>
                  <a:cxn ang="0">
                    <a:pos x="291" y="102"/>
                  </a:cxn>
                  <a:cxn ang="0">
                    <a:pos x="320" y="68"/>
                  </a:cxn>
                  <a:cxn ang="0">
                    <a:pos x="366" y="56"/>
                  </a:cxn>
                  <a:cxn ang="0">
                    <a:pos x="377" y="85"/>
                  </a:cxn>
                  <a:cxn ang="0">
                    <a:pos x="428" y="11"/>
                  </a:cxn>
                  <a:cxn ang="0">
                    <a:pos x="468" y="28"/>
                  </a:cxn>
                  <a:cxn ang="0">
                    <a:pos x="485" y="0"/>
                  </a:cxn>
                  <a:cxn ang="0">
                    <a:pos x="520" y="0"/>
                  </a:cxn>
                  <a:cxn ang="0">
                    <a:pos x="520" y="91"/>
                  </a:cxn>
                  <a:cxn ang="0">
                    <a:pos x="588" y="113"/>
                  </a:cxn>
                  <a:cxn ang="0">
                    <a:pos x="599" y="142"/>
                  </a:cxn>
                  <a:cxn ang="0">
                    <a:pos x="565" y="159"/>
                  </a:cxn>
                  <a:cxn ang="0">
                    <a:pos x="531" y="147"/>
                  </a:cxn>
                  <a:cxn ang="0">
                    <a:pos x="514" y="198"/>
                  </a:cxn>
                  <a:cxn ang="0">
                    <a:pos x="468" y="221"/>
                  </a:cxn>
                  <a:cxn ang="0">
                    <a:pos x="451" y="261"/>
                  </a:cxn>
                  <a:cxn ang="0">
                    <a:pos x="417" y="278"/>
                  </a:cxn>
                  <a:cxn ang="0">
                    <a:pos x="405" y="329"/>
                  </a:cxn>
                  <a:cxn ang="0">
                    <a:pos x="411" y="374"/>
                  </a:cxn>
                  <a:cxn ang="0">
                    <a:pos x="354" y="374"/>
                  </a:cxn>
                  <a:cxn ang="0">
                    <a:pos x="320" y="408"/>
                  </a:cxn>
                  <a:cxn ang="0">
                    <a:pos x="297" y="391"/>
                  </a:cxn>
                  <a:cxn ang="0">
                    <a:pos x="274" y="402"/>
                  </a:cxn>
                  <a:cxn ang="0">
                    <a:pos x="274" y="431"/>
                  </a:cxn>
                  <a:cxn ang="0">
                    <a:pos x="320" y="442"/>
                  </a:cxn>
                  <a:cxn ang="0">
                    <a:pos x="308" y="471"/>
                  </a:cxn>
                  <a:cxn ang="0">
                    <a:pos x="331" y="476"/>
                  </a:cxn>
                  <a:cxn ang="0">
                    <a:pos x="320" y="516"/>
                  </a:cxn>
                  <a:cxn ang="0">
                    <a:pos x="274" y="510"/>
                  </a:cxn>
                  <a:cxn ang="0">
                    <a:pos x="206" y="419"/>
                  </a:cxn>
                  <a:cxn ang="0">
                    <a:pos x="132" y="419"/>
                  </a:cxn>
                  <a:cxn ang="0">
                    <a:pos x="69" y="459"/>
                  </a:cxn>
                  <a:cxn ang="0">
                    <a:pos x="0" y="471"/>
                  </a:cxn>
                  <a:cxn ang="0">
                    <a:pos x="0" y="391"/>
                  </a:cxn>
                  <a:cxn ang="0">
                    <a:pos x="92" y="368"/>
                  </a:cxn>
                  <a:cxn ang="0">
                    <a:pos x="109" y="278"/>
                  </a:cxn>
                  <a:cxn ang="0">
                    <a:pos x="137" y="221"/>
                  </a:cxn>
                  <a:cxn ang="0">
                    <a:pos x="189" y="215"/>
                  </a:cxn>
                  <a:cxn ang="0">
                    <a:pos x="200" y="130"/>
                  </a:cxn>
                  <a:cxn ang="0">
                    <a:pos x="257" y="68"/>
                  </a:cxn>
                </a:cxnLst>
                <a:rect l="0" t="0" r="r" b="b"/>
                <a:pathLst>
                  <a:path w="599" h="516">
                    <a:moveTo>
                      <a:pt x="257" y="68"/>
                    </a:moveTo>
                    <a:lnTo>
                      <a:pt x="291" y="102"/>
                    </a:lnTo>
                    <a:lnTo>
                      <a:pt x="320" y="68"/>
                    </a:lnTo>
                    <a:lnTo>
                      <a:pt x="366" y="56"/>
                    </a:lnTo>
                    <a:lnTo>
                      <a:pt x="377" y="85"/>
                    </a:lnTo>
                    <a:lnTo>
                      <a:pt x="428" y="11"/>
                    </a:lnTo>
                    <a:lnTo>
                      <a:pt x="468" y="28"/>
                    </a:lnTo>
                    <a:lnTo>
                      <a:pt x="485" y="0"/>
                    </a:lnTo>
                    <a:lnTo>
                      <a:pt x="520" y="0"/>
                    </a:lnTo>
                    <a:lnTo>
                      <a:pt x="520" y="91"/>
                    </a:lnTo>
                    <a:lnTo>
                      <a:pt x="588" y="113"/>
                    </a:lnTo>
                    <a:lnTo>
                      <a:pt x="599" y="142"/>
                    </a:lnTo>
                    <a:lnTo>
                      <a:pt x="565" y="159"/>
                    </a:lnTo>
                    <a:lnTo>
                      <a:pt x="531" y="147"/>
                    </a:lnTo>
                    <a:lnTo>
                      <a:pt x="514" y="198"/>
                    </a:lnTo>
                    <a:lnTo>
                      <a:pt x="468" y="221"/>
                    </a:lnTo>
                    <a:lnTo>
                      <a:pt x="451" y="261"/>
                    </a:lnTo>
                    <a:lnTo>
                      <a:pt x="417" y="278"/>
                    </a:lnTo>
                    <a:lnTo>
                      <a:pt x="405" y="329"/>
                    </a:lnTo>
                    <a:lnTo>
                      <a:pt x="411" y="374"/>
                    </a:lnTo>
                    <a:lnTo>
                      <a:pt x="354" y="374"/>
                    </a:lnTo>
                    <a:lnTo>
                      <a:pt x="320" y="408"/>
                    </a:lnTo>
                    <a:lnTo>
                      <a:pt x="297" y="391"/>
                    </a:lnTo>
                    <a:lnTo>
                      <a:pt x="274" y="402"/>
                    </a:lnTo>
                    <a:lnTo>
                      <a:pt x="274" y="431"/>
                    </a:lnTo>
                    <a:lnTo>
                      <a:pt x="320" y="442"/>
                    </a:lnTo>
                    <a:lnTo>
                      <a:pt x="308" y="471"/>
                    </a:lnTo>
                    <a:lnTo>
                      <a:pt x="331" y="476"/>
                    </a:lnTo>
                    <a:lnTo>
                      <a:pt x="320" y="516"/>
                    </a:lnTo>
                    <a:lnTo>
                      <a:pt x="274" y="510"/>
                    </a:lnTo>
                    <a:lnTo>
                      <a:pt x="206" y="419"/>
                    </a:lnTo>
                    <a:lnTo>
                      <a:pt x="132" y="419"/>
                    </a:lnTo>
                    <a:lnTo>
                      <a:pt x="69" y="459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92" y="368"/>
                    </a:lnTo>
                    <a:lnTo>
                      <a:pt x="109" y="278"/>
                    </a:lnTo>
                    <a:lnTo>
                      <a:pt x="137" y="221"/>
                    </a:lnTo>
                    <a:lnTo>
                      <a:pt x="189" y="215"/>
                    </a:lnTo>
                    <a:lnTo>
                      <a:pt x="200" y="130"/>
                    </a:lnTo>
                    <a:lnTo>
                      <a:pt x="257" y="68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95" name="Freeform 49"/>
              <p:cNvSpPr>
                <a:spLocks/>
              </p:cNvSpPr>
              <p:nvPr/>
            </p:nvSpPr>
            <p:spPr bwMode="auto">
              <a:xfrm>
                <a:off x="2589" y="2148"/>
                <a:ext cx="599" cy="516"/>
              </a:xfrm>
              <a:custGeom>
                <a:avLst/>
                <a:gdLst>
                  <a:gd name="T0" fmla="*/ 257 w 599"/>
                  <a:gd name="T1" fmla="*/ 68 h 516"/>
                  <a:gd name="T2" fmla="*/ 291 w 599"/>
                  <a:gd name="T3" fmla="*/ 102 h 516"/>
                  <a:gd name="T4" fmla="*/ 320 w 599"/>
                  <a:gd name="T5" fmla="*/ 68 h 516"/>
                  <a:gd name="T6" fmla="*/ 366 w 599"/>
                  <a:gd name="T7" fmla="*/ 56 h 516"/>
                  <a:gd name="T8" fmla="*/ 377 w 599"/>
                  <a:gd name="T9" fmla="*/ 85 h 516"/>
                  <a:gd name="T10" fmla="*/ 428 w 599"/>
                  <a:gd name="T11" fmla="*/ 11 h 516"/>
                  <a:gd name="T12" fmla="*/ 468 w 599"/>
                  <a:gd name="T13" fmla="*/ 28 h 516"/>
                  <a:gd name="T14" fmla="*/ 485 w 599"/>
                  <a:gd name="T15" fmla="*/ 0 h 516"/>
                  <a:gd name="T16" fmla="*/ 520 w 599"/>
                  <a:gd name="T17" fmla="*/ 0 h 516"/>
                  <a:gd name="T18" fmla="*/ 520 w 599"/>
                  <a:gd name="T19" fmla="*/ 91 h 516"/>
                  <a:gd name="T20" fmla="*/ 588 w 599"/>
                  <a:gd name="T21" fmla="*/ 113 h 516"/>
                  <a:gd name="T22" fmla="*/ 599 w 599"/>
                  <a:gd name="T23" fmla="*/ 142 h 516"/>
                  <a:gd name="T24" fmla="*/ 565 w 599"/>
                  <a:gd name="T25" fmla="*/ 159 h 516"/>
                  <a:gd name="T26" fmla="*/ 531 w 599"/>
                  <a:gd name="T27" fmla="*/ 147 h 516"/>
                  <a:gd name="T28" fmla="*/ 514 w 599"/>
                  <a:gd name="T29" fmla="*/ 198 h 516"/>
                  <a:gd name="T30" fmla="*/ 468 w 599"/>
                  <a:gd name="T31" fmla="*/ 221 h 516"/>
                  <a:gd name="T32" fmla="*/ 451 w 599"/>
                  <a:gd name="T33" fmla="*/ 261 h 516"/>
                  <a:gd name="T34" fmla="*/ 417 w 599"/>
                  <a:gd name="T35" fmla="*/ 278 h 516"/>
                  <a:gd name="T36" fmla="*/ 405 w 599"/>
                  <a:gd name="T37" fmla="*/ 329 h 516"/>
                  <a:gd name="T38" fmla="*/ 411 w 599"/>
                  <a:gd name="T39" fmla="*/ 374 h 516"/>
                  <a:gd name="T40" fmla="*/ 354 w 599"/>
                  <a:gd name="T41" fmla="*/ 374 h 516"/>
                  <a:gd name="T42" fmla="*/ 320 w 599"/>
                  <a:gd name="T43" fmla="*/ 408 h 516"/>
                  <a:gd name="T44" fmla="*/ 297 w 599"/>
                  <a:gd name="T45" fmla="*/ 391 h 516"/>
                  <a:gd name="T46" fmla="*/ 274 w 599"/>
                  <a:gd name="T47" fmla="*/ 402 h 516"/>
                  <a:gd name="T48" fmla="*/ 274 w 599"/>
                  <a:gd name="T49" fmla="*/ 431 h 516"/>
                  <a:gd name="T50" fmla="*/ 320 w 599"/>
                  <a:gd name="T51" fmla="*/ 442 h 516"/>
                  <a:gd name="T52" fmla="*/ 308 w 599"/>
                  <a:gd name="T53" fmla="*/ 471 h 516"/>
                  <a:gd name="T54" fmla="*/ 331 w 599"/>
                  <a:gd name="T55" fmla="*/ 476 h 516"/>
                  <a:gd name="T56" fmla="*/ 320 w 599"/>
                  <a:gd name="T57" fmla="*/ 516 h 516"/>
                  <a:gd name="T58" fmla="*/ 274 w 599"/>
                  <a:gd name="T59" fmla="*/ 510 h 516"/>
                  <a:gd name="T60" fmla="*/ 206 w 599"/>
                  <a:gd name="T61" fmla="*/ 419 h 516"/>
                  <a:gd name="T62" fmla="*/ 132 w 599"/>
                  <a:gd name="T63" fmla="*/ 419 h 516"/>
                  <a:gd name="T64" fmla="*/ 69 w 599"/>
                  <a:gd name="T65" fmla="*/ 459 h 516"/>
                  <a:gd name="T66" fmla="*/ 0 w 599"/>
                  <a:gd name="T67" fmla="*/ 471 h 516"/>
                  <a:gd name="T68" fmla="*/ 0 w 599"/>
                  <a:gd name="T69" fmla="*/ 391 h 516"/>
                  <a:gd name="T70" fmla="*/ 92 w 599"/>
                  <a:gd name="T71" fmla="*/ 368 h 516"/>
                  <a:gd name="T72" fmla="*/ 109 w 599"/>
                  <a:gd name="T73" fmla="*/ 278 h 516"/>
                  <a:gd name="T74" fmla="*/ 137 w 599"/>
                  <a:gd name="T75" fmla="*/ 221 h 516"/>
                  <a:gd name="T76" fmla="*/ 189 w 599"/>
                  <a:gd name="T77" fmla="*/ 215 h 516"/>
                  <a:gd name="T78" fmla="*/ 200 w 599"/>
                  <a:gd name="T79" fmla="*/ 130 h 516"/>
                  <a:gd name="T80" fmla="*/ 257 w 599"/>
                  <a:gd name="T81" fmla="*/ 68 h 51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99"/>
                  <a:gd name="T124" fmla="*/ 0 h 516"/>
                  <a:gd name="T125" fmla="*/ 599 w 599"/>
                  <a:gd name="T126" fmla="*/ 516 h 51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99" h="516">
                    <a:moveTo>
                      <a:pt x="257" y="68"/>
                    </a:moveTo>
                    <a:lnTo>
                      <a:pt x="291" y="102"/>
                    </a:lnTo>
                    <a:lnTo>
                      <a:pt x="320" y="68"/>
                    </a:lnTo>
                    <a:lnTo>
                      <a:pt x="366" y="56"/>
                    </a:lnTo>
                    <a:lnTo>
                      <a:pt x="377" y="85"/>
                    </a:lnTo>
                    <a:lnTo>
                      <a:pt x="428" y="11"/>
                    </a:lnTo>
                    <a:lnTo>
                      <a:pt x="468" y="28"/>
                    </a:lnTo>
                    <a:lnTo>
                      <a:pt x="485" y="0"/>
                    </a:lnTo>
                    <a:lnTo>
                      <a:pt x="520" y="0"/>
                    </a:lnTo>
                    <a:lnTo>
                      <a:pt x="520" y="91"/>
                    </a:lnTo>
                    <a:lnTo>
                      <a:pt x="588" y="113"/>
                    </a:lnTo>
                    <a:lnTo>
                      <a:pt x="599" y="142"/>
                    </a:lnTo>
                    <a:lnTo>
                      <a:pt x="565" y="159"/>
                    </a:lnTo>
                    <a:lnTo>
                      <a:pt x="531" y="147"/>
                    </a:lnTo>
                    <a:lnTo>
                      <a:pt x="514" y="198"/>
                    </a:lnTo>
                    <a:lnTo>
                      <a:pt x="468" y="221"/>
                    </a:lnTo>
                    <a:lnTo>
                      <a:pt x="451" y="261"/>
                    </a:lnTo>
                    <a:lnTo>
                      <a:pt x="417" y="278"/>
                    </a:lnTo>
                    <a:lnTo>
                      <a:pt x="405" y="329"/>
                    </a:lnTo>
                    <a:lnTo>
                      <a:pt x="411" y="374"/>
                    </a:lnTo>
                    <a:lnTo>
                      <a:pt x="354" y="374"/>
                    </a:lnTo>
                    <a:lnTo>
                      <a:pt x="320" y="408"/>
                    </a:lnTo>
                    <a:lnTo>
                      <a:pt x="297" y="391"/>
                    </a:lnTo>
                    <a:lnTo>
                      <a:pt x="274" y="402"/>
                    </a:lnTo>
                    <a:lnTo>
                      <a:pt x="274" y="431"/>
                    </a:lnTo>
                    <a:lnTo>
                      <a:pt x="320" y="442"/>
                    </a:lnTo>
                    <a:lnTo>
                      <a:pt x="308" y="471"/>
                    </a:lnTo>
                    <a:lnTo>
                      <a:pt x="331" y="476"/>
                    </a:lnTo>
                    <a:lnTo>
                      <a:pt x="320" y="516"/>
                    </a:lnTo>
                    <a:lnTo>
                      <a:pt x="274" y="510"/>
                    </a:lnTo>
                    <a:lnTo>
                      <a:pt x="206" y="419"/>
                    </a:lnTo>
                    <a:lnTo>
                      <a:pt x="132" y="419"/>
                    </a:lnTo>
                    <a:lnTo>
                      <a:pt x="69" y="459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92" y="368"/>
                    </a:lnTo>
                    <a:lnTo>
                      <a:pt x="109" y="278"/>
                    </a:lnTo>
                    <a:lnTo>
                      <a:pt x="137" y="221"/>
                    </a:lnTo>
                    <a:lnTo>
                      <a:pt x="189" y="215"/>
                    </a:lnTo>
                    <a:lnTo>
                      <a:pt x="200" y="130"/>
                    </a:lnTo>
                    <a:lnTo>
                      <a:pt x="257" y="68"/>
                    </a:lnTo>
                    <a:close/>
                  </a:path>
                </a:pathLst>
              </a:custGeom>
              <a:noFill/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7" name="Freeform 50"/>
              <p:cNvSpPr>
                <a:spLocks/>
              </p:cNvSpPr>
              <p:nvPr/>
            </p:nvSpPr>
            <p:spPr bwMode="auto">
              <a:xfrm>
                <a:off x="2931" y="1657"/>
                <a:ext cx="570" cy="717"/>
              </a:xfrm>
              <a:custGeom>
                <a:avLst/>
                <a:gdLst/>
                <a:ahLst/>
                <a:cxnLst>
                  <a:cxn ang="0">
                    <a:pos x="0" y="85"/>
                  </a:cxn>
                  <a:cxn ang="0">
                    <a:pos x="74" y="102"/>
                  </a:cxn>
                  <a:cxn ang="0">
                    <a:pos x="102" y="97"/>
                  </a:cxn>
                  <a:cxn ang="0">
                    <a:pos x="114" y="125"/>
                  </a:cxn>
                  <a:cxn ang="0">
                    <a:pos x="159" y="131"/>
                  </a:cxn>
                  <a:cxn ang="0">
                    <a:pos x="228" y="165"/>
                  </a:cxn>
                  <a:cxn ang="0">
                    <a:pos x="274" y="91"/>
                  </a:cxn>
                  <a:cxn ang="0">
                    <a:pos x="314" y="91"/>
                  </a:cxn>
                  <a:cxn ang="0">
                    <a:pos x="405" y="17"/>
                  </a:cxn>
                  <a:cxn ang="0">
                    <a:pos x="433" y="23"/>
                  </a:cxn>
                  <a:cxn ang="0">
                    <a:pos x="462" y="0"/>
                  </a:cxn>
                  <a:cxn ang="0">
                    <a:pos x="508" y="12"/>
                  </a:cxn>
                  <a:cxn ang="0">
                    <a:pos x="536" y="68"/>
                  </a:cxn>
                  <a:cxn ang="0">
                    <a:pos x="513" y="102"/>
                  </a:cxn>
                  <a:cxn ang="0">
                    <a:pos x="525" y="142"/>
                  </a:cxn>
                  <a:cxn ang="0">
                    <a:pos x="513" y="165"/>
                  </a:cxn>
                  <a:cxn ang="0">
                    <a:pos x="553" y="205"/>
                  </a:cxn>
                  <a:cxn ang="0">
                    <a:pos x="525" y="227"/>
                  </a:cxn>
                  <a:cxn ang="0">
                    <a:pos x="559" y="244"/>
                  </a:cxn>
                  <a:cxn ang="0">
                    <a:pos x="553" y="312"/>
                  </a:cxn>
                  <a:cxn ang="0">
                    <a:pos x="525" y="363"/>
                  </a:cxn>
                  <a:cxn ang="0">
                    <a:pos x="536" y="403"/>
                  </a:cxn>
                  <a:cxn ang="0">
                    <a:pos x="513" y="460"/>
                  </a:cxn>
                  <a:cxn ang="0">
                    <a:pos x="565" y="499"/>
                  </a:cxn>
                  <a:cxn ang="0">
                    <a:pos x="536" y="528"/>
                  </a:cxn>
                  <a:cxn ang="0">
                    <a:pos x="530" y="579"/>
                  </a:cxn>
                  <a:cxn ang="0">
                    <a:pos x="485" y="664"/>
                  </a:cxn>
                  <a:cxn ang="0">
                    <a:pos x="450" y="692"/>
                  </a:cxn>
                  <a:cxn ang="0">
                    <a:pos x="422" y="687"/>
                  </a:cxn>
                  <a:cxn ang="0">
                    <a:pos x="388" y="715"/>
                  </a:cxn>
                  <a:cxn ang="0">
                    <a:pos x="325" y="687"/>
                  </a:cxn>
                  <a:cxn ang="0">
                    <a:pos x="314" y="647"/>
                  </a:cxn>
                  <a:cxn ang="0">
                    <a:pos x="268" y="630"/>
                  </a:cxn>
                  <a:cxn ang="0">
                    <a:pos x="251" y="607"/>
                  </a:cxn>
                  <a:cxn ang="0">
                    <a:pos x="188" y="585"/>
                  </a:cxn>
                  <a:cxn ang="0">
                    <a:pos x="188" y="488"/>
                  </a:cxn>
                  <a:cxn ang="0">
                    <a:pos x="148" y="494"/>
                  </a:cxn>
                  <a:cxn ang="0">
                    <a:pos x="131" y="516"/>
                  </a:cxn>
                  <a:cxn ang="0">
                    <a:pos x="91" y="499"/>
                  </a:cxn>
                  <a:cxn ang="0">
                    <a:pos x="51" y="499"/>
                  </a:cxn>
                  <a:cxn ang="0">
                    <a:pos x="40" y="465"/>
                  </a:cxn>
                  <a:cxn ang="0">
                    <a:pos x="74" y="465"/>
                  </a:cxn>
                  <a:cxn ang="0">
                    <a:pos x="91" y="380"/>
                  </a:cxn>
                  <a:cxn ang="0">
                    <a:pos x="120" y="324"/>
                  </a:cxn>
                  <a:cxn ang="0">
                    <a:pos x="114" y="290"/>
                  </a:cxn>
                  <a:cxn ang="0">
                    <a:pos x="148" y="239"/>
                  </a:cxn>
                  <a:cxn ang="0">
                    <a:pos x="142" y="182"/>
                  </a:cxn>
                  <a:cxn ang="0">
                    <a:pos x="74" y="142"/>
                  </a:cxn>
                  <a:cxn ang="0">
                    <a:pos x="51" y="142"/>
                  </a:cxn>
                  <a:cxn ang="0">
                    <a:pos x="0" y="85"/>
                  </a:cxn>
                </a:cxnLst>
                <a:rect l="0" t="0" r="r" b="b"/>
                <a:pathLst>
                  <a:path w="565" h="715">
                    <a:moveTo>
                      <a:pt x="0" y="85"/>
                    </a:moveTo>
                    <a:lnTo>
                      <a:pt x="74" y="102"/>
                    </a:lnTo>
                    <a:lnTo>
                      <a:pt x="102" y="97"/>
                    </a:lnTo>
                    <a:lnTo>
                      <a:pt x="114" y="125"/>
                    </a:lnTo>
                    <a:lnTo>
                      <a:pt x="159" y="131"/>
                    </a:lnTo>
                    <a:lnTo>
                      <a:pt x="228" y="165"/>
                    </a:lnTo>
                    <a:lnTo>
                      <a:pt x="274" y="91"/>
                    </a:lnTo>
                    <a:lnTo>
                      <a:pt x="314" y="91"/>
                    </a:lnTo>
                    <a:lnTo>
                      <a:pt x="405" y="17"/>
                    </a:lnTo>
                    <a:lnTo>
                      <a:pt x="433" y="23"/>
                    </a:lnTo>
                    <a:lnTo>
                      <a:pt x="462" y="0"/>
                    </a:lnTo>
                    <a:lnTo>
                      <a:pt x="508" y="12"/>
                    </a:lnTo>
                    <a:lnTo>
                      <a:pt x="536" y="68"/>
                    </a:lnTo>
                    <a:lnTo>
                      <a:pt x="513" y="102"/>
                    </a:lnTo>
                    <a:lnTo>
                      <a:pt x="525" y="142"/>
                    </a:lnTo>
                    <a:lnTo>
                      <a:pt x="513" y="165"/>
                    </a:lnTo>
                    <a:lnTo>
                      <a:pt x="553" y="205"/>
                    </a:lnTo>
                    <a:lnTo>
                      <a:pt x="525" y="227"/>
                    </a:lnTo>
                    <a:lnTo>
                      <a:pt x="559" y="244"/>
                    </a:lnTo>
                    <a:lnTo>
                      <a:pt x="553" y="312"/>
                    </a:lnTo>
                    <a:lnTo>
                      <a:pt x="525" y="363"/>
                    </a:lnTo>
                    <a:lnTo>
                      <a:pt x="536" y="403"/>
                    </a:lnTo>
                    <a:lnTo>
                      <a:pt x="513" y="460"/>
                    </a:lnTo>
                    <a:lnTo>
                      <a:pt x="565" y="499"/>
                    </a:lnTo>
                    <a:lnTo>
                      <a:pt x="536" y="528"/>
                    </a:lnTo>
                    <a:lnTo>
                      <a:pt x="530" y="579"/>
                    </a:lnTo>
                    <a:lnTo>
                      <a:pt x="485" y="664"/>
                    </a:lnTo>
                    <a:lnTo>
                      <a:pt x="450" y="692"/>
                    </a:lnTo>
                    <a:lnTo>
                      <a:pt x="422" y="687"/>
                    </a:lnTo>
                    <a:lnTo>
                      <a:pt x="388" y="715"/>
                    </a:lnTo>
                    <a:lnTo>
                      <a:pt x="325" y="687"/>
                    </a:lnTo>
                    <a:lnTo>
                      <a:pt x="314" y="647"/>
                    </a:lnTo>
                    <a:lnTo>
                      <a:pt x="268" y="630"/>
                    </a:lnTo>
                    <a:lnTo>
                      <a:pt x="251" y="607"/>
                    </a:lnTo>
                    <a:lnTo>
                      <a:pt x="188" y="585"/>
                    </a:lnTo>
                    <a:lnTo>
                      <a:pt x="188" y="488"/>
                    </a:lnTo>
                    <a:lnTo>
                      <a:pt x="148" y="494"/>
                    </a:lnTo>
                    <a:lnTo>
                      <a:pt x="131" y="516"/>
                    </a:lnTo>
                    <a:lnTo>
                      <a:pt x="91" y="499"/>
                    </a:lnTo>
                    <a:lnTo>
                      <a:pt x="51" y="499"/>
                    </a:lnTo>
                    <a:lnTo>
                      <a:pt x="40" y="465"/>
                    </a:lnTo>
                    <a:lnTo>
                      <a:pt x="74" y="465"/>
                    </a:lnTo>
                    <a:lnTo>
                      <a:pt x="91" y="380"/>
                    </a:lnTo>
                    <a:lnTo>
                      <a:pt x="120" y="324"/>
                    </a:lnTo>
                    <a:lnTo>
                      <a:pt x="114" y="290"/>
                    </a:lnTo>
                    <a:lnTo>
                      <a:pt x="148" y="239"/>
                    </a:lnTo>
                    <a:lnTo>
                      <a:pt x="142" y="182"/>
                    </a:lnTo>
                    <a:lnTo>
                      <a:pt x="74" y="142"/>
                    </a:lnTo>
                    <a:lnTo>
                      <a:pt x="51" y="142"/>
                    </a:lnTo>
                    <a:lnTo>
                      <a:pt x="0" y="85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97" name="Freeform 51"/>
              <p:cNvSpPr>
                <a:spLocks/>
              </p:cNvSpPr>
              <p:nvPr/>
            </p:nvSpPr>
            <p:spPr bwMode="auto">
              <a:xfrm>
                <a:off x="2932" y="1654"/>
                <a:ext cx="565" cy="715"/>
              </a:xfrm>
              <a:custGeom>
                <a:avLst/>
                <a:gdLst>
                  <a:gd name="T0" fmla="*/ 0 w 565"/>
                  <a:gd name="T1" fmla="*/ 85 h 715"/>
                  <a:gd name="T2" fmla="*/ 74 w 565"/>
                  <a:gd name="T3" fmla="*/ 102 h 715"/>
                  <a:gd name="T4" fmla="*/ 102 w 565"/>
                  <a:gd name="T5" fmla="*/ 97 h 715"/>
                  <a:gd name="T6" fmla="*/ 114 w 565"/>
                  <a:gd name="T7" fmla="*/ 125 h 715"/>
                  <a:gd name="T8" fmla="*/ 159 w 565"/>
                  <a:gd name="T9" fmla="*/ 131 h 715"/>
                  <a:gd name="T10" fmla="*/ 228 w 565"/>
                  <a:gd name="T11" fmla="*/ 165 h 715"/>
                  <a:gd name="T12" fmla="*/ 274 w 565"/>
                  <a:gd name="T13" fmla="*/ 91 h 715"/>
                  <a:gd name="T14" fmla="*/ 314 w 565"/>
                  <a:gd name="T15" fmla="*/ 91 h 715"/>
                  <a:gd name="T16" fmla="*/ 405 w 565"/>
                  <a:gd name="T17" fmla="*/ 17 h 715"/>
                  <a:gd name="T18" fmla="*/ 433 w 565"/>
                  <a:gd name="T19" fmla="*/ 23 h 715"/>
                  <a:gd name="T20" fmla="*/ 462 w 565"/>
                  <a:gd name="T21" fmla="*/ 0 h 715"/>
                  <a:gd name="T22" fmla="*/ 508 w 565"/>
                  <a:gd name="T23" fmla="*/ 12 h 715"/>
                  <a:gd name="T24" fmla="*/ 536 w 565"/>
                  <a:gd name="T25" fmla="*/ 68 h 715"/>
                  <a:gd name="T26" fmla="*/ 513 w 565"/>
                  <a:gd name="T27" fmla="*/ 102 h 715"/>
                  <a:gd name="T28" fmla="*/ 525 w 565"/>
                  <a:gd name="T29" fmla="*/ 142 h 715"/>
                  <a:gd name="T30" fmla="*/ 513 w 565"/>
                  <a:gd name="T31" fmla="*/ 165 h 715"/>
                  <a:gd name="T32" fmla="*/ 553 w 565"/>
                  <a:gd name="T33" fmla="*/ 205 h 715"/>
                  <a:gd name="T34" fmla="*/ 525 w 565"/>
                  <a:gd name="T35" fmla="*/ 227 h 715"/>
                  <a:gd name="T36" fmla="*/ 559 w 565"/>
                  <a:gd name="T37" fmla="*/ 244 h 715"/>
                  <a:gd name="T38" fmla="*/ 553 w 565"/>
                  <a:gd name="T39" fmla="*/ 312 h 715"/>
                  <a:gd name="T40" fmla="*/ 525 w 565"/>
                  <a:gd name="T41" fmla="*/ 363 h 715"/>
                  <a:gd name="T42" fmla="*/ 536 w 565"/>
                  <a:gd name="T43" fmla="*/ 403 h 715"/>
                  <a:gd name="T44" fmla="*/ 513 w 565"/>
                  <a:gd name="T45" fmla="*/ 460 h 715"/>
                  <a:gd name="T46" fmla="*/ 565 w 565"/>
                  <a:gd name="T47" fmla="*/ 499 h 715"/>
                  <a:gd name="T48" fmla="*/ 536 w 565"/>
                  <a:gd name="T49" fmla="*/ 528 h 715"/>
                  <a:gd name="T50" fmla="*/ 530 w 565"/>
                  <a:gd name="T51" fmla="*/ 579 h 715"/>
                  <a:gd name="T52" fmla="*/ 485 w 565"/>
                  <a:gd name="T53" fmla="*/ 664 h 715"/>
                  <a:gd name="T54" fmla="*/ 450 w 565"/>
                  <a:gd name="T55" fmla="*/ 692 h 715"/>
                  <a:gd name="T56" fmla="*/ 422 w 565"/>
                  <a:gd name="T57" fmla="*/ 687 h 715"/>
                  <a:gd name="T58" fmla="*/ 388 w 565"/>
                  <a:gd name="T59" fmla="*/ 715 h 715"/>
                  <a:gd name="T60" fmla="*/ 325 w 565"/>
                  <a:gd name="T61" fmla="*/ 687 h 715"/>
                  <a:gd name="T62" fmla="*/ 314 w 565"/>
                  <a:gd name="T63" fmla="*/ 647 h 715"/>
                  <a:gd name="T64" fmla="*/ 268 w 565"/>
                  <a:gd name="T65" fmla="*/ 630 h 715"/>
                  <a:gd name="T66" fmla="*/ 251 w 565"/>
                  <a:gd name="T67" fmla="*/ 607 h 715"/>
                  <a:gd name="T68" fmla="*/ 188 w 565"/>
                  <a:gd name="T69" fmla="*/ 585 h 715"/>
                  <a:gd name="T70" fmla="*/ 188 w 565"/>
                  <a:gd name="T71" fmla="*/ 488 h 715"/>
                  <a:gd name="T72" fmla="*/ 148 w 565"/>
                  <a:gd name="T73" fmla="*/ 494 h 715"/>
                  <a:gd name="T74" fmla="*/ 131 w 565"/>
                  <a:gd name="T75" fmla="*/ 516 h 715"/>
                  <a:gd name="T76" fmla="*/ 91 w 565"/>
                  <a:gd name="T77" fmla="*/ 499 h 715"/>
                  <a:gd name="T78" fmla="*/ 51 w 565"/>
                  <a:gd name="T79" fmla="*/ 499 h 715"/>
                  <a:gd name="T80" fmla="*/ 40 w 565"/>
                  <a:gd name="T81" fmla="*/ 465 h 715"/>
                  <a:gd name="T82" fmla="*/ 74 w 565"/>
                  <a:gd name="T83" fmla="*/ 465 h 715"/>
                  <a:gd name="T84" fmla="*/ 91 w 565"/>
                  <a:gd name="T85" fmla="*/ 380 h 715"/>
                  <a:gd name="T86" fmla="*/ 120 w 565"/>
                  <a:gd name="T87" fmla="*/ 324 h 715"/>
                  <a:gd name="T88" fmla="*/ 114 w 565"/>
                  <a:gd name="T89" fmla="*/ 290 h 715"/>
                  <a:gd name="T90" fmla="*/ 148 w 565"/>
                  <a:gd name="T91" fmla="*/ 239 h 715"/>
                  <a:gd name="T92" fmla="*/ 142 w 565"/>
                  <a:gd name="T93" fmla="*/ 182 h 715"/>
                  <a:gd name="T94" fmla="*/ 74 w 565"/>
                  <a:gd name="T95" fmla="*/ 142 h 715"/>
                  <a:gd name="T96" fmla="*/ 51 w 565"/>
                  <a:gd name="T97" fmla="*/ 142 h 715"/>
                  <a:gd name="T98" fmla="*/ 0 w 565"/>
                  <a:gd name="T99" fmla="*/ 85 h 715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565"/>
                  <a:gd name="T151" fmla="*/ 0 h 715"/>
                  <a:gd name="T152" fmla="*/ 565 w 565"/>
                  <a:gd name="T153" fmla="*/ 715 h 715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565" h="715">
                    <a:moveTo>
                      <a:pt x="0" y="85"/>
                    </a:moveTo>
                    <a:lnTo>
                      <a:pt x="74" y="102"/>
                    </a:lnTo>
                    <a:lnTo>
                      <a:pt x="102" y="97"/>
                    </a:lnTo>
                    <a:lnTo>
                      <a:pt x="114" y="125"/>
                    </a:lnTo>
                    <a:lnTo>
                      <a:pt x="159" y="131"/>
                    </a:lnTo>
                    <a:lnTo>
                      <a:pt x="228" y="165"/>
                    </a:lnTo>
                    <a:lnTo>
                      <a:pt x="274" y="91"/>
                    </a:lnTo>
                    <a:lnTo>
                      <a:pt x="314" y="91"/>
                    </a:lnTo>
                    <a:lnTo>
                      <a:pt x="405" y="17"/>
                    </a:lnTo>
                    <a:lnTo>
                      <a:pt x="433" y="23"/>
                    </a:lnTo>
                    <a:lnTo>
                      <a:pt x="462" y="0"/>
                    </a:lnTo>
                    <a:lnTo>
                      <a:pt x="508" y="12"/>
                    </a:lnTo>
                    <a:lnTo>
                      <a:pt x="536" y="68"/>
                    </a:lnTo>
                    <a:lnTo>
                      <a:pt x="513" y="102"/>
                    </a:lnTo>
                    <a:lnTo>
                      <a:pt x="525" y="142"/>
                    </a:lnTo>
                    <a:lnTo>
                      <a:pt x="513" y="165"/>
                    </a:lnTo>
                    <a:lnTo>
                      <a:pt x="553" y="205"/>
                    </a:lnTo>
                    <a:lnTo>
                      <a:pt x="525" y="227"/>
                    </a:lnTo>
                    <a:lnTo>
                      <a:pt x="559" y="244"/>
                    </a:lnTo>
                    <a:lnTo>
                      <a:pt x="553" y="312"/>
                    </a:lnTo>
                    <a:lnTo>
                      <a:pt x="525" y="363"/>
                    </a:lnTo>
                    <a:lnTo>
                      <a:pt x="536" y="403"/>
                    </a:lnTo>
                    <a:lnTo>
                      <a:pt x="513" y="460"/>
                    </a:lnTo>
                    <a:lnTo>
                      <a:pt x="565" y="499"/>
                    </a:lnTo>
                    <a:lnTo>
                      <a:pt x="536" y="528"/>
                    </a:lnTo>
                    <a:lnTo>
                      <a:pt x="530" y="579"/>
                    </a:lnTo>
                    <a:lnTo>
                      <a:pt x="485" y="664"/>
                    </a:lnTo>
                    <a:lnTo>
                      <a:pt x="450" y="692"/>
                    </a:lnTo>
                    <a:lnTo>
                      <a:pt x="422" y="687"/>
                    </a:lnTo>
                    <a:lnTo>
                      <a:pt x="388" y="715"/>
                    </a:lnTo>
                    <a:lnTo>
                      <a:pt x="325" y="687"/>
                    </a:lnTo>
                    <a:lnTo>
                      <a:pt x="314" y="647"/>
                    </a:lnTo>
                    <a:lnTo>
                      <a:pt x="268" y="630"/>
                    </a:lnTo>
                    <a:lnTo>
                      <a:pt x="251" y="607"/>
                    </a:lnTo>
                    <a:lnTo>
                      <a:pt x="188" y="585"/>
                    </a:lnTo>
                    <a:lnTo>
                      <a:pt x="188" y="488"/>
                    </a:lnTo>
                    <a:lnTo>
                      <a:pt x="148" y="494"/>
                    </a:lnTo>
                    <a:lnTo>
                      <a:pt x="131" y="516"/>
                    </a:lnTo>
                    <a:lnTo>
                      <a:pt x="91" y="499"/>
                    </a:lnTo>
                    <a:lnTo>
                      <a:pt x="51" y="499"/>
                    </a:lnTo>
                    <a:lnTo>
                      <a:pt x="40" y="465"/>
                    </a:lnTo>
                    <a:lnTo>
                      <a:pt x="74" y="465"/>
                    </a:lnTo>
                    <a:lnTo>
                      <a:pt x="91" y="380"/>
                    </a:lnTo>
                    <a:lnTo>
                      <a:pt x="120" y="324"/>
                    </a:lnTo>
                    <a:lnTo>
                      <a:pt x="114" y="290"/>
                    </a:lnTo>
                    <a:lnTo>
                      <a:pt x="148" y="239"/>
                    </a:lnTo>
                    <a:lnTo>
                      <a:pt x="142" y="182"/>
                    </a:lnTo>
                    <a:lnTo>
                      <a:pt x="74" y="142"/>
                    </a:lnTo>
                    <a:lnTo>
                      <a:pt x="51" y="142"/>
                    </a:lnTo>
                    <a:lnTo>
                      <a:pt x="0" y="85"/>
                    </a:lnTo>
                    <a:close/>
                  </a:path>
                </a:pathLst>
              </a:custGeom>
              <a:solidFill>
                <a:srgbClr val="FFC000"/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9" name="Freeform 52"/>
              <p:cNvSpPr>
                <a:spLocks/>
              </p:cNvSpPr>
              <p:nvPr/>
            </p:nvSpPr>
            <p:spPr bwMode="auto">
              <a:xfrm>
                <a:off x="3210" y="2324"/>
                <a:ext cx="582" cy="577"/>
              </a:xfrm>
              <a:custGeom>
                <a:avLst/>
                <a:gdLst/>
                <a:ahLst/>
                <a:cxnLst>
                  <a:cxn ang="0">
                    <a:pos x="103" y="45"/>
                  </a:cxn>
                  <a:cxn ang="0">
                    <a:pos x="143" y="22"/>
                  </a:cxn>
                  <a:cxn ang="0">
                    <a:pos x="171" y="28"/>
                  </a:cxn>
                  <a:cxn ang="0">
                    <a:pos x="206" y="0"/>
                  </a:cxn>
                  <a:cxn ang="0">
                    <a:pos x="274" y="45"/>
                  </a:cxn>
                  <a:cxn ang="0">
                    <a:pos x="326" y="45"/>
                  </a:cxn>
                  <a:cxn ang="0">
                    <a:pos x="377" y="113"/>
                  </a:cxn>
                  <a:cxn ang="0">
                    <a:pos x="520" y="102"/>
                  </a:cxn>
                  <a:cxn ang="0">
                    <a:pos x="577" y="141"/>
                  </a:cxn>
                  <a:cxn ang="0">
                    <a:pos x="582" y="209"/>
                  </a:cxn>
                  <a:cxn ang="0">
                    <a:pos x="565" y="260"/>
                  </a:cxn>
                  <a:cxn ang="0">
                    <a:pos x="485" y="357"/>
                  </a:cxn>
                  <a:cxn ang="0">
                    <a:pos x="497" y="402"/>
                  </a:cxn>
                  <a:cxn ang="0">
                    <a:pos x="520" y="397"/>
                  </a:cxn>
                  <a:cxn ang="0">
                    <a:pos x="537" y="453"/>
                  </a:cxn>
                  <a:cxn ang="0">
                    <a:pos x="520" y="476"/>
                  </a:cxn>
                  <a:cxn ang="0">
                    <a:pos x="525" y="533"/>
                  </a:cxn>
                  <a:cxn ang="0">
                    <a:pos x="445" y="561"/>
                  </a:cxn>
                  <a:cxn ang="0">
                    <a:pos x="394" y="561"/>
                  </a:cxn>
                  <a:cxn ang="0">
                    <a:pos x="343" y="578"/>
                  </a:cxn>
                  <a:cxn ang="0">
                    <a:pos x="331" y="504"/>
                  </a:cxn>
                  <a:cxn ang="0">
                    <a:pos x="240" y="482"/>
                  </a:cxn>
                  <a:cxn ang="0">
                    <a:pos x="120" y="476"/>
                  </a:cxn>
                  <a:cxn ang="0">
                    <a:pos x="23" y="425"/>
                  </a:cxn>
                  <a:cxn ang="0">
                    <a:pos x="29" y="408"/>
                  </a:cxn>
                  <a:cxn ang="0">
                    <a:pos x="57" y="408"/>
                  </a:cxn>
                  <a:cxn ang="0">
                    <a:pos x="40" y="363"/>
                  </a:cxn>
                  <a:cxn ang="0">
                    <a:pos x="52" y="357"/>
                  </a:cxn>
                  <a:cxn ang="0">
                    <a:pos x="0" y="266"/>
                  </a:cxn>
                  <a:cxn ang="0">
                    <a:pos x="29" y="255"/>
                  </a:cxn>
                  <a:cxn ang="0">
                    <a:pos x="23" y="209"/>
                  </a:cxn>
                  <a:cxn ang="0">
                    <a:pos x="52" y="187"/>
                  </a:cxn>
                  <a:cxn ang="0">
                    <a:pos x="57" y="147"/>
                  </a:cxn>
                  <a:cxn ang="0">
                    <a:pos x="92" y="153"/>
                  </a:cxn>
                  <a:cxn ang="0">
                    <a:pos x="120" y="113"/>
                  </a:cxn>
                  <a:cxn ang="0">
                    <a:pos x="92" y="79"/>
                  </a:cxn>
                  <a:cxn ang="0">
                    <a:pos x="103" y="45"/>
                  </a:cxn>
                </a:cxnLst>
                <a:rect l="0" t="0" r="r" b="b"/>
                <a:pathLst>
                  <a:path w="582" h="578">
                    <a:moveTo>
                      <a:pt x="103" y="45"/>
                    </a:moveTo>
                    <a:lnTo>
                      <a:pt x="143" y="22"/>
                    </a:lnTo>
                    <a:lnTo>
                      <a:pt x="171" y="28"/>
                    </a:lnTo>
                    <a:lnTo>
                      <a:pt x="206" y="0"/>
                    </a:lnTo>
                    <a:lnTo>
                      <a:pt x="274" y="45"/>
                    </a:lnTo>
                    <a:lnTo>
                      <a:pt x="326" y="45"/>
                    </a:lnTo>
                    <a:lnTo>
                      <a:pt x="377" y="113"/>
                    </a:lnTo>
                    <a:lnTo>
                      <a:pt x="520" y="102"/>
                    </a:lnTo>
                    <a:lnTo>
                      <a:pt x="577" y="141"/>
                    </a:lnTo>
                    <a:lnTo>
                      <a:pt x="582" y="209"/>
                    </a:lnTo>
                    <a:lnTo>
                      <a:pt x="565" y="260"/>
                    </a:lnTo>
                    <a:lnTo>
                      <a:pt x="485" y="357"/>
                    </a:lnTo>
                    <a:lnTo>
                      <a:pt x="497" y="402"/>
                    </a:lnTo>
                    <a:lnTo>
                      <a:pt x="520" y="397"/>
                    </a:lnTo>
                    <a:lnTo>
                      <a:pt x="537" y="453"/>
                    </a:lnTo>
                    <a:lnTo>
                      <a:pt x="520" y="476"/>
                    </a:lnTo>
                    <a:lnTo>
                      <a:pt x="525" y="533"/>
                    </a:lnTo>
                    <a:lnTo>
                      <a:pt x="445" y="561"/>
                    </a:lnTo>
                    <a:lnTo>
                      <a:pt x="394" y="561"/>
                    </a:lnTo>
                    <a:lnTo>
                      <a:pt x="343" y="578"/>
                    </a:lnTo>
                    <a:lnTo>
                      <a:pt x="331" y="504"/>
                    </a:lnTo>
                    <a:lnTo>
                      <a:pt x="240" y="482"/>
                    </a:lnTo>
                    <a:lnTo>
                      <a:pt x="120" y="476"/>
                    </a:lnTo>
                    <a:lnTo>
                      <a:pt x="23" y="425"/>
                    </a:lnTo>
                    <a:lnTo>
                      <a:pt x="29" y="408"/>
                    </a:lnTo>
                    <a:lnTo>
                      <a:pt x="57" y="408"/>
                    </a:lnTo>
                    <a:lnTo>
                      <a:pt x="40" y="363"/>
                    </a:lnTo>
                    <a:lnTo>
                      <a:pt x="52" y="357"/>
                    </a:lnTo>
                    <a:lnTo>
                      <a:pt x="0" y="266"/>
                    </a:lnTo>
                    <a:lnTo>
                      <a:pt x="29" y="255"/>
                    </a:lnTo>
                    <a:lnTo>
                      <a:pt x="23" y="209"/>
                    </a:lnTo>
                    <a:lnTo>
                      <a:pt x="52" y="187"/>
                    </a:lnTo>
                    <a:lnTo>
                      <a:pt x="57" y="147"/>
                    </a:lnTo>
                    <a:lnTo>
                      <a:pt x="92" y="153"/>
                    </a:lnTo>
                    <a:lnTo>
                      <a:pt x="120" y="113"/>
                    </a:lnTo>
                    <a:lnTo>
                      <a:pt x="92" y="79"/>
                    </a:lnTo>
                    <a:lnTo>
                      <a:pt x="103" y="45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99" name="Freeform 53"/>
              <p:cNvSpPr>
                <a:spLocks/>
              </p:cNvSpPr>
              <p:nvPr/>
            </p:nvSpPr>
            <p:spPr bwMode="auto">
              <a:xfrm>
                <a:off x="3211" y="2324"/>
                <a:ext cx="582" cy="578"/>
              </a:xfrm>
              <a:custGeom>
                <a:avLst/>
                <a:gdLst>
                  <a:gd name="T0" fmla="*/ 103 w 582"/>
                  <a:gd name="T1" fmla="*/ 45 h 578"/>
                  <a:gd name="T2" fmla="*/ 143 w 582"/>
                  <a:gd name="T3" fmla="*/ 22 h 578"/>
                  <a:gd name="T4" fmla="*/ 171 w 582"/>
                  <a:gd name="T5" fmla="*/ 28 h 578"/>
                  <a:gd name="T6" fmla="*/ 206 w 582"/>
                  <a:gd name="T7" fmla="*/ 0 h 578"/>
                  <a:gd name="T8" fmla="*/ 274 w 582"/>
                  <a:gd name="T9" fmla="*/ 45 h 578"/>
                  <a:gd name="T10" fmla="*/ 326 w 582"/>
                  <a:gd name="T11" fmla="*/ 45 h 578"/>
                  <a:gd name="T12" fmla="*/ 377 w 582"/>
                  <a:gd name="T13" fmla="*/ 113 h 578"/>
                  <a:gd name="T14" fmla="*/ 520 w 582"/>
                  <a:gd name="T15" fmla="*/ 102 h 578"/>
                  <a:gd name="T16" fmla="*/ 577 w 582"/>
                  <a:gd name="T17" fmla="*/ 141 h 578"/>
                  <a:gd name="T18" fmla="*/ 582 w 582"/>
                  <a:gd name="T19" fmla="*/ 209 h 578"/>
                  <a:gd name="T20" fmla="*/ 565 w 582"/>
                  <a:gd name="T21" fmla="*/ 260 h 578"/>
                  <a:gd name="T22" fmla="*/ 485 w 582"/>
                  <a:gd name="T23" fmla="*/ 357 h 578"/>
                  <a:gd name="T24" fmla="*/ 497 w 582"/>
                  <a:gd name="T25" fmla="*/ 402 h 578"/>
                  <a:gd name="T26" fmla="*/ 520 w 582"/>
                  <a:gd name="T27" fmla="*/ 397 h 578"/>
                  <a:gd name="T28" fmla="*/ 537 w 582"/>
                  <a:gd name="T29" fmla="*/ 453 h 578"/>
                  <a:gd name="T30" fmla="*/ 520 w 582"/>
                  <a:gd name="T31" fmla="*/ 476 h 578"/>
                  <a:gd name="T32" fmla="*/ 525 w 582"/>
                  <a:gd name="T33" fmla="*/ 533 h 578"/>
                  <a:gd name="T34" fmla="*/ 445 w 582"/>
                  <a:gd name="T35" fmla="*/ 561 h 578"/>
                  <a:gd name="T36" fmla="*/ 394 w 582"/>
                  <a:gd name="T37" fmla="*/ 561 h 578"/>
                  <a:gd name="T38" fmla="*/ 343 w 582"/>
                  <a:gd name="T39" fmla="*/ 578 h 578"/>
                  <a:gd name="T40" fmla="*/ 331 w 582"/>
                  <a:gd name="T41" fmla="*/ 504 h 578"/>
                  <a:gd name="T42" fmla="*/ 240 w 582"/>
                  <a:gd name="T43" fmla="*/ 482 h 578"/>
                  <a:gd name="T44" fmla="*/ 120 w 582"/>
                  <a:gd name="T45" fmla="*/ 476 h 578"/>
                  <a:gd name="T46" fmla="*/ 23 w 582"/>
                  <a:gd name="T47" fmla="*/ 425 h 578"/>
                  <a:gd name="T48" fmla="*/ 29 w 582"/>
                  <a:gd name="T49" fmla="*/ 408 h 578"/>
                  <a:gd name="T50" fmla="*/ 57 w 582"/>
                  <a:gd name="T51" fmla="*/ 408 h 578"/>
                  <a:gd name="T52" fmla="*/ 40 w 582"/>
                  <a:gd name="T53" fmla="*/ 363 h 578"/>
                  <a:gd name="T54" fmla="*/ 52 w 582"/>
                  <a:gd name="T55" fmla="*/ 357 h 578"/>
                  <a:gd name="T56" fmla="*/ 0 w 582"/>
                  <a:gd name="T57" fmla="*/ 266 h 578"/>
                  <a:gd name="T58" fmla="*/ 29 w 582"/>
                  <a:gd name="T59" fmla="*/ 255 h 578"/>
                  <a:gd name="T60" fmla="*/ 23 w 582"/>
                  <a:gd name="T61" fmla="*/ 209 h 578"/>
                  <a:gd name="T62" fmla="*/ 52 w 582"/>
                  <a:gd name="T63" fmla="*/ 187 h 578"/>
                  <a:gd name="T64" fmla="*/ 57 w 582"/>
                  <a:gd name="T65" fmla="*/ 147 h 578"/>
                  <a:gd name="T66" fmla="*/ 92 w 582"/>
                  <a:gd name="T67" fmla="*/ 153 h 578"/>
                  <a:gd name="T68" fmla="*/ 120 w 582"/>
                  <a:gd name="T69" fmla="*/ 113 h 578"/>
                  <a:gd name="T70" fmla="*/ 92 w 582"/>
                  <a:gd name="T71" fmla="*/ 79 h 578"/>
                  <a:gd name="T72" fmla="*/ 103 w 582"/>
                  <a:gd name="T73" fmla="*/ 45 h 57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582"/>
                  <a:gd name="T112" fmla="*/ 0 h 578"/>
                  <a:gd name="T113" fmla="*/ 582 w 582"/>
                  <a:gd name="T114" fmla="*/ 578 h 57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582" h="578">
                    <a:moveTo>
                      <a:pt x="103" y="45"/>
                    </a:moveTo>
                    <a:lnTo>
                      <a:pt x="143" y="22"/>
                    </a:lnTo>
                    <a:lnTo>
                      <a:pt x="171" y="28"/>
                    </a:lnTo>
                    <a:lnTo>
                      <a:pt x="206" y="0"/>
                    </a:lnTo>
                    <a:lnTo>
                      <a:pt x="274" y="45"/>
                    </a:lnTo>
                    <a:lnTo>
                      <a:pt x="326" y="45"/>
                    </a:lnTo>
                    <a:lnTo>
                      <a:pt x="377" y="113"/>
                    </a:lnTo>
                    <a:lnTo>
                      <a:pt x="520" y="102"/>
                    </a:lnTo>
                    <a:lnTo>
                      <a:pt x="577" y="141"/>
                    </a:lnTo>
                    <a:lnTo>
                      <a:pt x="582" y="209"/>
                    </a:lnTo>
                    <a:lnTo>
                      <a:pt x="565" y="260"/>
                    </a:lnTo>
                    <a:lnTo>
                      <a:pt x="485" y="357"/>
                    </a:lnTo>
                    <a:lnTo>
                      <a:pt x="497" y="402"/>
                    </a:lnTo>
                    <a:lnTo>
                      <a:pt x="520" y="397"/>
                    </a:lnTo>
                    <a:lnTo>
                      <a:pt x="537" y="453"/>
                    </a:lnTo>
                    <a:lnTo>
                      <a:pt x="520" y="476"/>
                    </a:lnTo>
                    <a:lnTo>
                      <a:pt x="525" y="533"/>
                    </a:lnTo>
                    <a:lnTo>
                      <a:pt x="445" y="561"/>
                    </a:lnTo>
                    <a:lnTo>
                      <a:pt x="394" y="561"/>
                    </a:lnTo>
                    <a:lnTo>
                      <a:pt x="343" y="578"/>
                    </a:lnTo>
                    <a:lnTo>
                      <a:pt x="331" y="504"/>
                    </a:lnTo>
                    <a:lnTo>
                      <a:pt x="240" y="482"/>
                    </a:lnTo>
                    <a:lnTo>
                      <a:pt x="120" y="476"/>
                    </a:lnTo>
                    <a:lnTo>
                      <a:pt x="23" y="425"/>
                    </a:lnTo>
                    <a:lnTo>
                      <a:pt x="29" y="408"/>
                    </a:lnTo>
                    <a:lnTo>
                      <a:pt x="57" y="408"/>
                    </a:lnTo>
                    <a:lnTo>
                      <a:pt x="40" y="363"/>
                    </a:lnTo>
                    <a:lnTo>
                      <a:pt x="52" y="357"/>
                    </a:lnTo>
                    <a:lnTo>
                      <a:pt x="0" y="266"/>
                    </a:lnTo>
                    <a:lnTo>
                      <a:pt x="29" y="255"/>
                    </a:lnTo>
                    <a:lnTo>
                      <a:pt x="23" y="209"/>
                    </a:lnTo>
                    <a:lnTo>
                      <a:pt x="52" y="187"/>
                    </a:lnTo>
                    <a:lnTo>
                      <a:pt x="57" y="147"/>
                    </a:lnTo>
                    <a:lnTo>
                      <a:pt x="92" y="153"/>
                    </a:lnTo>
                    <a:lnTo>
                      <a:pt x="120" y="113"/>
                    </a:lnTo>
                    <a:lnTo>
                      <a:pt x="92" y="79"/>
                    </a:lnTo>
                    <a:lnTo>
                      <a:pt x="103" y="45"/>
                    </a:lnTo>
                    <a:close/>
                  </a:path>
                </a:pathLst>
              </a:custGeom>
              <a:solidFill>
                <a:srgbClr val="FFFF00"/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1" name="Freeform 54"/>
              <p:cNvSpPr>
                <a:spLocks/>
              </p:cNvSpPr>
              <p:nvPr/>
            </p:nvSpPr>
            <p:spPr bwMode="auto">
              <a:xfrm>
                <a:off x="3377" y="2944"/>
                <a:ext cx="650" cy="612"/>
              </a:xfrm>
              <a:custGeom>
                <a:avLst/>
                <a:gdLst/>
                <a:ahLst/>
                <a:cxnLst>
                  <a:cxn ang="0">
                    <a:pos x="245" y="187"/>
                  </a:cxn>
                  <a:cxn ang="0">
                    <a:pos x="291" y="181"/>
                  </a:cxn>
                  <a:cxn ang="0">
                    <a:pos x="314" y="153"/>
                  </a:cxn>
                  <a:cxn ang="0">
                    <a:pos x="296" y="113"/>
                  </a:cxn>
                  <a:cxn ang="0">
                    <a:pos x="319" y="68"/>
                  </a:cxn>
                  <a:cxn ang="0">
                    <a:pos x="354" y="74"/>
                  </a:cxn>
                  <a:cxn ang="0">
                    <a:pos x="388" y="0"/>
                  </a:cxn>
                  <a:cxn ang="0">
                    <a:pos x="490" y="22"/>
                  </a:cxn>
                  <a:cxn ang="0">
                    <a:pos x="508" y="74"/>
                  </a:cxn>
                  <a:cxn ang="0">
                    <a:pos x="588" y="164"/>
                  </a:cxn>
                  <a:cxn ang="0">
                    <a:pos x="645" y="227"/>
                  </a:cxn>
                  <a:cxn ang="0">
                    <a:pos x="650" y="255"/>
                  </a:cxn>
                  <a:cxn ang="0">
                    <a:pos x="622" y="300"/>
                  </a:cxn>
                  <a:cxn ang="0">
                    <a:pos x="627" y="351"/>
                  </a:cxn>
                  <a:cxn ang="0">
                    <a:pos x="588" y="402"/>
                  </a:cxn>
                  <a:cxn ang="0">
                    <a:pos x="542" y="391"/>
                  </a:cxn>
                  <a:cxn ang="0">
                    <a:pos x="525" y="363"/>
                  </a:cxn>
                  <a:cxn ang="0">
                    <a:pos x="462" y="351"/>
                  </a:cxn>
                  <a:cxn ang="0">
                    <a:pos x="411" y="363"/>
                  </a:cxn>
                  <a:cxn ang="0">
                    <a:pos x="279" y="471"/>
                  </a:cxn>
                  <a:cxn ang="0">
                    <a:pos x="228" y="465"/>
                  </a:cxn>
                  <a:cxn ang="0">
                    <a:pos x="137" y="527"/>
                  </a:cxn>
                  <a:cxn ang="0">
                    <a:pos x="80" y="533"/>
                  </a:cxn>
                  <a:cxn ang="0">
                    <a:pos x="40" y="567"/>
                  </a:cxn>
                  <a:cxn ang="0">
                    <a:pos x="28" y="612"/>
                  </a:cxn>
                  <a:cxn ang="0">
                    <a:pos x="0" y="567"/>
                  </a:cxn>
                  <a:cxn ang="0">
                    <a:pos x="11" y="544"/>
                  </a:cxn>
                  <a:cxn ang="0">
                    <a:pos x="11" y="505"/>
                  </a:cxn>
                  <a:cxn ang="0">
                    <a:pos x="80" y="454"/>
                  </a:cxn>
                  <a:cxn ang="0">
                    <a:pos x="68" y="368"/>
                  </a:cxn>
                  <a:cxn ang="0">
                    <a:pos x="68" y="334"/>
                  </a:cxn>
                  <a:cxn ang="0">
                    <a:pos x="34" y="340"/>
                  </a:cxn>
                  <a:cxn ang="0">
                    <a:pos x="40" y="278"/>
                  </a:cxn>
                  <a:cxn ang="0">
                    <a:pos x="57" y="261"/>
                  </a:cxn>
                  <a:cxn ang="0">
                    <a:pos x="80" y="261"/>
                  </a:cxn>
                  <a:cxn ang="0">
                    <a:pos x="85" y="215"/>
                  </a:cxn>
                  <a:cxn ang="0">
                    <a:pos x="125" y="198"/>
                  </a:cxn>
                  <a:cxn ang="0">
                    <a:pos x="131" y="159"/>
                  </a:cxn>
                  <a:cxn ang="0">
                    <a:pos x="165" y="142"/>
                  </a:cxn>
                  <a:cxn ang="0">
                    <a:pos x="188" y="176"/>
                  </a:cxn>
                  <a:cxn ang="0">
                    <a:pos x="188" y="232"/>
                  </a:cxn>
                  <a:cxn ang="0">
                    <a:pos x="245" y="232"/>
                  </a:cxn>
                  <a:cxn ang="0">
                    <a:pos x="245" y="187"/>
                  </a:cxn>
                </a:cxnLst>
                <a:rect l="0" t="0" r="r" b="b"/>
                <a:pathLst>
                  <a:path w="650" h="612">
                    <a:moveTo>
                      <a:pt x="245" y="187"/>
                    </a:moveTo>
                    <a:lnTo>
                      <a:pt x="291" y="181"/>
                    </a:lnTo>
                    <a:lnTo>
                      <a:pt x="314" y="153"/>
                    </a:lnTo>
                    <a:lnTo>
                      <a:pt x="296" y="113"/>
                    </a:lnTo>
                    <a:lnTo>
                      <a:pt x="319" y="68"/>
                    </a:lnTo>
                    <a:lnTo>
                      <a:pt x="354" y="74"/>
                    </a:lnTo>
                    <a:lnTo>
                      <a:pt x="388" y="0"/>
                    </a:lnTo>
                    <a:lnTo>
                      <a:pt x="490" y="22"/>
                    </a:lnTo>
                    <a:lnTo>
                      <a:pt x="508" y="74"/>
                    </a:lnTo>
                    <a:lnTo>
                      <a:pt x="588" y="164"/>
                    </a:lnTo>
                    <a:lnTo>
                      <a:pt x="645" y="227"/>
                    </a:lnTo>
                    <a:lnTo>
                      <a:pt x="650" y="255"/>
                    </a:lnTo>
                    <a:lnTo>
                      <a:pt x="622" y="300"/>
                    </a:lnTo>
                    <a:lnTo>
                      <a:pt x="627" y="351"/>
                    </a:lnTo>
                    <a:lnTo>
                      <a:pt x="588" y="402"/>
                    </a:lnTo>
                    <a:lnTo>
                      <a:pt x="542" y="391"/>
                    </a:lnTo>
                    <a:lnTo>
                      <a:pt x="525" y="363"/>
                    </a:lnTo>
                    <a:lnTo>
                      <a:pt x="462" y="351"/>
                    </a:lnTo>
                    <a:lnTo>
                      <a:pt x="411" y="363"/>
                    </a:lnTo>
                    <a:lnTo>
                      <a:pt x="279" y="471"/>
                    </a:lnTo>
                    <a:lnTo>
                      <a:pt x="228" y="465"/>
                    </a:lnTo>
                    <a:lnTo>
                      <a:pt x="137" y="527"/>
                    </a:lnTo>
                    <a:lnTo>
                      <a:pt x="80" y="533"/>
                    </a:lnTo>
                    <a:lnTo>
                      <a:pt x="40" y="567"/>
                    </a:lnTo>
                    <a:lnTo>
                      <a:pt x="28" y="612"/>
                    </a:lnTo>
                    <a:lnTo>
                      <a:pt x="0" y="567"/>
                    </a:lnTo>
                    <a:lnTo>
                      <a:pt x="11" y="544"/>
                    </a:lnTo>
                    <a:lnTo>
                      <a:pt x="11" y="505"/>
                    </a:lnTo>
                    <a:lnTo>
                      <a:pt x="80" y="454"/>
                    </a:lnTo>
                    <a:lnTo>
                      <a:pt x="68" y="368"/>
                    </a:lnTo>
                    <a:lnTo>
                      <a:pt x="68" y="334"/>
                    </a:lnTo>
                    <a:lnTo>
                      <a:pt x="34" y="340"/>
                    </a:lnTo>
                    <a:lnTo>
                      <a:pt x="40" y="278"/>
                    </a:lnTo>
                    <a:lnTo>
                      <a:pt x="57" y="261"/>
                    </a:lnTo>
                    <a:lnTo>
                      <a:pt x="80" y="261"/>
                    </a:lnTo>
                    <a:lnTo>
                      <a:pt x="85" y="215"/>
                    </a:lnTo>
                    <a:lnTo>
                      <a:pt x="125" y="198"/>
                    </a:lnTo>
                    <a:lnTo>
                      <a:pt x="131" y="159"/>
                    </a:lnTo>
                    <a:lnTo>
                      <a:pt x="165" y="142"/>
                    </a:lnTo>
                    <a:lnTo>
                      <a:pt x="188" y="176"/>
                    </a:lnTo>
                    <a:lnTo>
                      <a:pt x="188" y="232"/>
                    </a:lnTo>
                    <a:lnTo>
                      <a:pt x="245" y="232"/>
                    </a:lnTo>
                    <a:lnTo>
                      <a:pt x="245" y="187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01" name="Freeform 55"/>
              <p:cNvSpPr>
                <a:spLocks/>
              </p:cNvSpPr>
              <p:nvPr/>
            </p:nvSpPr>
            <p:spPr bwMode="auto">
              <a:xfrm>
                <a:off x="3377" y="2942"/>
                <a:ext cx="650" cy="612"/>
              </a:xfrm>
              <a:custGeom>
                <a:avLst/>
                <a:gdLst>
                  <a:gd name="T0" fmla="*/ 245 w 650"/>
                  <a:gd name="T1" fmla="*/ 187 h 612"/>
                  <a:gd name="T2" fmla="*/ 291 w 650"/>
                  <a:gd name="T3" fmla="*/ 181 h 612"/>
                  <a:gd name="T4" fmla="*/ 314 w 650"/>
                  <a:gd name="T5" fmla="*/ 153 h 612"/>
                  <a:gd name="T6" fmla="*/ 296 w 650"/>
                  <a:gd name="T7" fmla="*/ 113 h 612"/>
                  <a:gd name="T8" fmla="*/ 319 w 650"/>
                  <a:gd name="T9" fmla="*/ 68 h 612"/>
                  <a:gd name="T10" fmla="*/ 354 w 650"/>
                  <a:gd name="T11" fmla="*/ 74 h 612"/>
                  <a:gd name="T12" fmla="*/ 388 w 650"/>
                  <a:gd name="T13" fmla="*/ 0 h 612"/>
                  <a:gd name="T14" fmla="*/ 490 w 650"/>
                  <a:gd name="T15" fmla="*/ 22 h 612"/>
                  <a:gd name="T16" fmla="*/ 508 w 650"/>
                  <a:gd name="T17" fmla="*/ 74 h 612"/>
                  <a:gd name="T18" fmla="*/ 588 w 650"/>
                  <a:gd name="T19" fmla="*/ 164 h 612"/>
                  <a:gd name="T20" fmla="*/ 645 w 650"/>
                  <a:gd name="T21" fmla="*/ 227 h 612"/>
                  <a:gd name="T22" fmla="*/ 650 w 650"/>
                  <a:gd name="T23" fmla="*/ 255 h 612"/>
                  <a:gd name="T24" fmla="*/ 622 w 650"/>
                  <a:gd name="T25" fmla="*/ 300 h 612"/>
                  <a:gd name="T26" fmla="*/ 627 w 650"/>
                  <a:gd name="T27" fmla="*/ 351 h 612"/>
                  <a:gd name="T28" fmla="*/ 588 w 650"/>
                  <a:gd name="T29" fmla="*/ 402 h 612"/>
                  <a:gd name="T30" fmla="*/ 542 w 650"/>
                  <a:gd name="T31" fmla="*/ 391 h 612"/>
                  <a:gd name="T32" fmla="*/ 525 w 650"/>
                  <a:gd name="T33" fmla="*/ 363 h 612"/>
                  <a:gd name="T34" fmla="*/ 462 w 650"/>
                  <a:gd name="T35" fmla="*/ 351 h 612"/>
                  <a:gd name="T36" fmla="*/ 411 w 650"/>
                  <a:gd name="T37" fmla="*/ 363 h 612"/>
                  <a:gd name="T38" fmla="*/ 279 w 650"/>
                  <a:gd name="T39" fmla="*/ 471 h 612"/>
                  <a:gd name="T40" fmla="*/ 228 w 650"/>
                  <a:gd name="T41" fmla="*/ 465 h 612"/>
                  <a:gd name="T42" fmla="*/ 137 w 650"/>
                  <a:gd name="T43" fmla="*/ 527 h 612"/>
                  <a:gd name="T44" fmla="*/ 80 w 650"/>
                  <a:gd name="T45" fmla="*/ 533 h 612"/>
                  <a:gd name="T46" fmla="*/ 40 w 650"/>
                  <a:gd name="T47" fmla="*/ 567 h 612"/>
                  <a:gd name="T48" fmla="*/ 28 w 650"/>
                  <a:gd name="T49" fmla="*/ 612 h 612"/>
                  <a:gd name="T50" fmla="*/ 0 w 650"/>
                  <a:gd name="T51" fmla="*/ 567 h 612"/>
                  <a:gd name="T52" fmla="*/ 11 w 650"/>
                  <a:gd name="T53" fmla="*/ 544 h 612"/>
                  <a:gd name="T54" fmla="*/ 11 w 650"/>
                  <a:gd name="T55" fmla="*/ 505 h 612"/>
                  <a:gd name="T56" fmla="*/ 80 w 650"/>
                  <a:gd name="T57" fmla="*/ 454 h 612"/>
                  <a:gd name="T58" fmla="*/ 68 w 650"/>
                  <a:gd name="T59" fmla="*/ 368 h 612"/>
                  <a:gd name="T60" fmla="*/ 68 w 650"/>
                  <a:gd name="T61" fmla="*/ 334 h 612"/>
                  <a:gd name="T62" fmla="*/ 34 w 650"/>
                  <a:gd name="T63" fmla="*/ 340 h 612"/>
                  <a:gd name="T64" fmla="*/ 40 w 650"/>
                  <a:gd name="T65" fmla="*/ 278 h 612"/>
                  <a:gd name="T66" fmla="*/ 57 w 650"/>
                  <a:gd name="T67" fmla="*/ 261 h 612"/>
                  <a:gd name="T68" fmla="*/ 80 w 650"/>
                  <a:gd name="T69" fmla="*/ 261 h 612"/>
                  <a:gd name="T70" fmla="*/ 85 w 650"/>
                  <a:gd name="T71" fmla="*/ 215 h 612"/>
                  <a:gd name="T72" fmla="*/ 125 w 650"/>
                  <a:gd name="T73" fmla="*/ 198 h 612"/>
                  <a:gd name="T74" fmla="*/ 131 w 650"/>
                  <a:gd name="T75" fmla="*/ 159 h 612"/>
                  <a:gd name="T76" fmla="*/ 165 w 650"/>
                  <a:gd name="T77" fmla="*/ 142 h 612"/>
                  <a:gd name="T78" fmla="*/ 188 w 650"/>
                  <a:gd name="T79" fmla="*/ 176 h 612"/>
                  <a:gd name="T80" fmla="*/ 188 w 650"/>
                  <a:gd name="T81" fmla="*/ 232 h 612"/>
                  <a:gd name="T82" fmla="*/ 245 w 650"/>
                  <a:gd name="T83" fmla="*/ 232 h 612"/>
                  <a:gd name="T84" fmla="*/ 245 w 650"/>
                  <a:gd name="T85" fmla="*/ 187 h 61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650"/>
                  <a:gd name="T130" fmla="*/ 0 h 612"/>
                  <a:gd name="T131" fmla="*/ 650 w 650"/>
                  <a:gd name="T132" fmla="*/ 612 h 61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650" h="612">
                    <a:moveTo>
                      <a:pt x="245" y="187"/>
                    </a:moveTo>
                    <a:lnTo>
                      <a:pt x="291" y="181"/>
                    </a:lnTo>
                    <a:lnTo>
                      <a:pt x="314" y="153"/>
                    </a:lnTo>
                    <a:lnTo>
                      <a:pt x="296" y="113"/>
                    </a:lnTo>
                    <a:lnTo>
                      <a:pt x="319" y="68"/>
                    </a:lnTo>
                    <a:lnTo>
                      <a:pt x="354" y="74"/>
                    </a:lnTo>
                    <a:lnTo>
                      <a:pt x="388" y="0"/>
                    </a:lnTo>
                    <a:lnTo>
                      <a:pt x="490" y="22"/>
                    </a:lnTo>
                    <a:lnTo>
                      <a:pt x="508" y="74"/>
                    </a:lnTo>
                    <a:lnTo>
                      <a:pt x="588" y="164"/>
                    </a:lnTo>
                    <a:lnTo>
                      <a:pt x="645" y="227"/>
                    </a:lnTo>
                    <a:lnTo>
                      <a:pt x="650" y="255"/>
                    </a:lnTo>
                    <a:lnTo>
                      <a:pt x="622" y="300"/>
                    </a:lnTo>
                    <a:lnTo>
                      <a:pt x="627" y="351"/>
                    </a:lnTo>
                    <a:lnTo>
                      <a:pt x="588" y="402"/>
                    </a:lnTo>
                    <a:lnTo>
                      <a:pt x="542" y="391"/>
                    </a:lnTo>
                    <a:lnTo>
                      <a:pt x="525" y="363"/>
                    </a:lnTo>
                    <a:lnTo>
                      <a:pt x="462" y="351"/>
                    </a:lnTo>
                    <a:lnTo>
                      <a:pt x="411" y="363"/>
                    </a:lnTo>
                    <a:lnTo>
                      <a:pt x="279" y="471"/>
                    </a:lnTo>
                    <a:lnTo>
                      <a:pt x="228" y="465"/>
                    </a:lnTo>
                    <a:lnTo>
                      <a:pt x="137" y="527"/>
                    </a:lnTo>
                    <a:lnTo>
                      <a:pt x="80" y="533"/>
                    </a:lnTo>
                    <a:lnTo>
                      <a:pt x="40" y="567"/>
                    </a:lnTo>
                    <a:lnTo>
                      <a:pt x="28" y="612"/>
                    </a:lnTo>
                    <a:lnTo>
                      <a:pt x="0" y="567"/>
                    </a:lnTo>
                    <a:lnTo>
                      <a:pt x="11" y="544"/>
                    </a:lnTo>
                    <a:lnTo>
                      <a:pt x="11" y="505"/>
                    </a:lnTo>
                    <a:lnTo>
                      <a:pt x="80" y="454"/>
                    </a:lnTo>
                    <a:lnTo>
                      <a:pt x="68" y="368"/>
                    </a:lnTo>
                    <a:lnTo>
                      <a:pt x="68" y="334"/>
                    </a:lnTo>
                    <a:lnTo>
                      <a:pt x="34" y="340"/>
                    </a:lnTo>
                    <a:lnTo>
                      <a:pt x="40" y="278"/>
                    </a:lnTo>
                    <a:lnTo>
                      <a:pt x="57" y="261"/>
                    </a:lnTo>
                    <a:lnTo>
                      <a:pt x="80" y="261"/>
                    </a:lnTo>
                    <a:lnTo>
                      <a:pt x="85" y="215"/>
                    </a:lnTo>
                    <a:lnTo>
                      <a:pt x="125" y="198"/>
                    </a:lnTo>
                    <a:lnTo>
                      <a:pt x="131" y="159"/>
                    </a:lnTo>
                    <a:lnTo>
                      <a:pt x="165" y="142"/>
                    </a:lnTo>
                    <a:lnTo>
                      <a:pt x="188" y="176"/>
                    </a:lnTo>
                    <a:lnTo>
                      <a:pt x="188" y="232"/>
                    </a:lnTo>
                    <a:lnTo>
                      <a:pt x="245" y="232"/>
                    </a:lnTo>
                    <a:lnTo>
                      <a:pt x="245" y="187"/>
                    </a:lnTo>
                    <a:close/>
                  </a:path>
                </a:pathLst>
              </a:custGeom>
              <a:noFill/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3" name="Freeform 56"/>
              <p:cNvSpPr>
                <a:spLocks/>
              </p:cNvSpPr>
              <p:nvPr/>
            </p:nvSpPr>
            <p:spPr bwMode="auto">
              <a:xfrm>
                <a:off x="2923" y="2754"/>
                <a:ext cx="868" cy="775"/>
              </a:xfrm>
              <a:custGeom>
                <a:avLst/>
                <a:gdLst/>
                <a:ahLst/>
                <a:cxnLst>
                  <a:cxn ang="0">
                    <a:pos x="217" y="85"/>
                  </a:cxn>
                  <a:cxn ang="0">
                    <a:pos x="268" y="68"/>
                  </a:cxn>
                  <a:cxn ang="0">
                    <a:pos x="320" y="0"/>
                  </a:cxn>
                  <a:cxn ang="0">
                    <a:pos x="411" y="57"/>
                  </a:cxn>
                  <a:cxn ang="0">
                    <a:pos x="531" y="62"/>
                  </a:cxn>
                  <a:cxn ang="0">
                    <a:pos x="628" y="85"/>
                  </a:cxn>
                  <a:cxn ang="0">
                    <a:pos x="639" y="153"/>
                  </a:cxn>
                  <a:cxn ang="0">
                    <a:pos x="685" y="136"/>
                  </a:cxn>
                  <a:cxn ang="0">
                    <a:pos x="742" y="136"/>
                  </a:cxn>
                  <a:cxn ang="0">
                    <a:pos x="816" y="113"/>
                  </a:cxn>
                  <a:cxn ang="0">
                    <a:pos x="868" y="113"/>
                  </a:cxn>
                  <a:cxn ang="0">
                    <a:pos x="850" y="193"/>
                  </a:cxn>
                  <a:cxn ang="0">
                    <a:pos x="811" y="267"/>
                  </a:cxn>
                  <a:cxn ang="0">
                    <a:pos x="782" y="267"/>
                  </a:cxn>
                  <a:cxn ang="0">
                    <a:pos x="759" y="306"/>
                  </a:cxn>
                  <a:cxn ang="0">
                    <a:pos x="776" y="346"/>
                  </a:cxn>
                  <a:cxn ang="0">
                    <a:pos x="753" y="380"/>
                  </a:cxn>
                  <a:cxn ang="0">
                    <a:pos x="702" y="380"/>
                  </a:cxn>
                  <a:cxn ang="0">
                    <a:pos x="708" y="425"/>
                  </a:cxn>
                  <a:cxn ang="0">
                    <a:pos x="645" y="431"/>
                  </a:cxn>
                  <a:cxn ang="0">
                    <a:pos x="645" y="363"/>
                  </a:cxn>
                  <a:cxn ang="0">
                    <a:pos x="622" y="335"/>
                  </a:cxn>
                  <a:cxn ang="0">
                    <a:pos x="588" y="352"/>
                  </a:cxn>
                  <a:cxn ang="0">
                    <a:pos x="588" y="391"/>
                  </a:cxn>
                  <a:cxn ang="0">
                    <a:pos x="548" y="408"/>
                  </a:cxn>
                  <a:cxn ang="0">
                    <a:pos x="537" y="454"/>
                  </a:cxn>
                  <a:cxn ang="0">
                    <a:pos x="520" y="454"/>
                  </a:cxn>
                  <a:cxn ang="0">
                    <a:pos x="497" y="471"/>
                  </a:cxn>
                  <a:cxn ang="0">
                    <a:pos x="491" y="533"/>
                  </a:cxn>
                  <a:cxn ang="0">
                    <a:pos x="525" y="527"/>
                  </a:cxn>
                  <a:cxn ang="0">
                    <a:pos x="525" y="561"/>
                  </a:cxn>
                  <a:cxn ang="0">
                    <a:pos x="537" y="647"/>
                  </a:cxn>
                  <a:cxn ang="0">
                    <a:pos x="468" y="692"/>
                  </a:cxn>
                  <a:cxn ang="0">
                    <a:pos x="468" y="732"/>
                  </a:cxn>
                  <a:cxn ang="0">
                    <a:pos x="457" y="760"/>
                  </a:cxn>
                  <a:cxn ang="0">
                    <a:pos x="371" y="771"/>
                  </a:cxn>
                  <a:cxn ang="0">
                    <a:pos x="337" y="737"/>
                  </a:cxn>
                  <a:cxn ang="0">
                    <a:pos x="297" y="749"/>
                  </a:cxn>
                  <a:cxn ang="0">
                    <a:pos x="234" y="664"/>
                  </a:cxn>
                  <a:cxn ang="0">
                    <a:pos x="206" y="664"/>
                  </a:cxn>
                  <a:cxn ang="0">
                    <a:pos x="171" y="703"/>
                  </a:cxn>
                  <a:cxn ang="0">
                    <a:pos x="126" y="692"/>
                  </a:cxn>
                  <a:cxn ang="0">
                    <a:pos x="80" y="652"/>
                  </a:cxn>
                  <a:cxn ang="0">
                    <a:pos x="97" y="590"/>
                  </a:cxn>
                  <a:cxn ang="0">
                    <a:pos x="183" y="522"/>
                  </a:cxn>
                  <a:cxn ang="0">
                    <a:pos x="52" y="465"/>
                  </a:cxn>
                  <a:cxn ang="0">
                    <a:pos x="86" y="414"/>
                  </a:cxn>
                  <a:cxn ang="0">
                    <a:pos x="120" y="408"/>
                  </a:cxn>
                  <a:cxn ang="0">
                    <a:pos x="103" y="380"/>
                  </a:cxn>
                  <a:cxn ang="0">
                    <a:pos x="69" y="335"/>
                  </a:cxn>
                  <a:cxn ang="0">
                    <a:pos x="12" y="335"/>
                  </a:cxn>
                  <a:cxn ang="0">
                    <a:pos x="0" y="301"/>
                  </a:cxn>
                  <a:cxn ang="0">
                    <a:pos x="17" y="261"/>
                  </a:cxn>
                  <a:cxn ang="0">
                    <a:pos x="0" y="232"/>
                  </a:cxn>
                  <a:cxn ang="0">
                    <a:pos x="74" y="204"/>
                  </a:cxn>
                  <a:cxn ang="0">
                    <a:pos x="86" y="187"/>
                  </a:cxn>
                  <a:cxn ang="0">
                    <a:pos x="74" y="164"/>
                  </a:cxn>
                  <a:cxn ang="0">
                    <a:pos x="92" y="142"/>
                  </a:cxn>
                  <a:cxn ang="0">
                    <a:pos x="86" y="102"/>
                  </a:cxn>
                  <a:cxn ang="0">
                    <a:pos x="166" y="142"/>
                  </a:cxn>
                  <a:cxn ang="0">
                    <a:pos x="217" y="85"/>
                  </a:cxn>
                </a:cxnLst>
                <a:rect l="0" t="0" r="r" b="b"/>
                <a:pathLst>
                  <a:path w="868" h="771">
                    <a:moveTo>
                      <a:pt x="217" y="85"/>
                    </a:moveTo>
                    <a:lnTo>
                      <a:pt x="268" y="68"/>
                    </a:lnTo>
                    <a:lnTo>
                      <a:pt x="320" y="0"/>
                    </a:lnTo>
                    <a:lnTo>
                      <a:pt x="411" y="57"/>
                    </a:lnTo>
                    <a:lnTo>
                      <a:pt x="531" y="62"/>
                    </a:lnTo>
                    <a:lnTo>
                      <a:pt x="628" y="85"/>
                    </a:lnTo>
                    <a:lnTo>
                      <a:pt x="639" y="153"/>
                    </a:lnTo>
                    <a:lnTo>
                      <a:pt x="685" y="136"/>
                    </a:lnTo>
                    <a:lnTo>
                      <a:pt x="742" y="136"/>
                    </a:lnTo>
                    <a:lnTo>
                      <a:pt x="816" y="113"/>
                    </a:lnTo>
                    <a:lnTo>
                      <a:pt x="868" y="113"/>
                    </a:lnTo>
                    <a:lnTo>
                      <a:pt x="850" y="193"/>
                    </a:lnTo>
                    <a:lnTo>
                      <a:pt x="811" y="267"/>
                    </a:lnTo>
                    <a:lnTo>
                      <a:pt x="782" y="267"/>
                    </a:lnTo>
                    <a:lnTo>
                      <a:pt x="759" y="306"/>
                    </a:lnTo>
                    <a:lnTo>
                      <a:pt x="776" y="346"/>
                    </a:lnTo>
                    <a:lnTo>
                      <a:pt x="753" y="380"/>
                    </a:lnTo>
                    <a:lnTo>
                      <a:pt x="702" y="380"/>
                    </a:lnTo>
                    <a:lnTo>
                      <a:pt x="708" y="425"/>
                    </a:lnTo>
                    <a:lnTo>
                      <a:pt x="645" y="431"/>
                    </a:lnTo>
                    <a:lnTo>
                      <a:pt x="645" y="363"/>
                    </a:lnTo>
                    <a:lnTo>
                      <a:pt x="622" y="335"/>
                    </a:lnTo>
                    <a:lnTo>
                      <a:pt x="588" y="352"/>
                    </a:lnTo>
                    <a:lnTo>
                      <a:pt x="588" y="391"/>
                    </a:lnTo>
                    <a:lnTo>
                      <a:pt x="548" y="408"/>
                    </a:lnTo>
                    <a:lnTo>
                      <a:pt x="537" y="454"/>
                    </a:lnTo>
                    <a:lnTo>
                      <a:pt x="520" y="454"/>
                    </a:lnTo>
                    <a:lnTo>
                      <a:pt x="497" y="471"/>
                    </a:lnTo>
                    <a:lnTo>
                      <a:pt x="491" y="533"/>
                    </a:lnTo>
                    <a:lnTo>
                      <a:pt x="525" y="527"/>
                    </a:lnTo>
                    <a:lnTo>
                      <a:pt x="525" y="561"/>
                    </a:lnTo>
                    <a:lnTo>
                      <a:pt x="537" y="647"/>
                    </a:lnTo>
                    <a:lnTo>
                      <a:pt x="468" y="692"/>
                    </a:lnTo>
                    <a:lnTo>
                      <a:pt x="468" y="732"/>
                    </a:lnTo>
                    <a:lnTo>
                      <a:pt x="457" y="760"/>
                    </a:lnTo>
                    <a:lnTo>
                      <a:pt x="371" y="771"/>
                    </a:lnTo>
                    <a:lnTo>
                      <a:pt x="337" y="737"/>
                    </a:lnTo>
                    <a:lnTo>
                      <a:pt x="297" y="749"/>
                    </a:lnTo>
                    <a:lnTo>
                      <a:pt x="234" y="664"/>
                    </a:lnTo>
                    <a:lnTo>
                      <a:pt x="206" y="664"/>
                    </a:lnTo>
                    <a:lnTo>
                      <a:pt x="171" y="703"/>
                    </a:lnTo>
                    <a:lnTo>
                      <a:pt x="126" y="692"/>
                    </a:lnTo>
                    <a:lnTo>
                      <a:pt x="80" y="652"/>
                    </a:lnTo>
                    <a:lnTo>
                      <a:pt x="97" y="590"/>
                    </a:lnTo>
                    <a:lnTo>
                      <a:pt x="183" y="522"/>
                    </a:lnTo>
                    <a:lnTo>
                      <a:pt x="52" y="465"/>
                    </a:lnTo>
                    <a:lnTo>
                      <a:pt x="86" y="414"/>
                    </a:lnTo>
                    <a:lnTo>
                      <a:pt x="120" y="408"/>
                    </a:lnTo>
                    <a:lnTo>
                      <a:pt x="103" y="380"/>
                    </a:lnTo>
                    <a:lnTo>
                      <a:pt x="69" y="335"/>
                    </a:lnTo>
                    <a:lnTo>
                      <a:pt x="12" y="335"/>
                    </a:lnTo>
                    <a:lnTo>
                      <a:pt x="0" y="301"/>
                    </a:lnTo>
                    <a:lnTo>
                      <a:pt x="17" y="261"/>
                    </a:lnTo>
                    <a:lnTo>
                      <a:pt x="0" y="232"/>
                    </a:lnTo>
                    <a:lnTo>
                      <a:pt x="74" y="204"/>
                    </a:lnTo>
                    <a:lnTo>
                      <a:pt x="86" y="187"/>
                    </a:lnTo>
                    <a:lnTo>
                      <a:pt x="74" y="164"/>
                    </a:lnTo>
                    <a:lnTo>
                      <a:pt x="92" y="142"/>
                    </a:lnTo>
                    <a:lnTo>
                      <a:pt x="86" y="102"/>
                    </a:lnTo>
                    <a:lnTo>
                      <a:pt x="166" y="142"/>
                    </a:lnTo>
                    <a:lnTo>
                      <a:pt x="217" y="85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03" name="Freeform 57"/>
              <p:cNvSpPr>
                <a:spLocks/>
              </p:cNvSpPr>
              <p:nvPr/>
            </p:nvSpPr>
            <p:spPr bwMode="auto">
              <a:xfrm>
                <a:off x="2920" y="2749"/>
                <a:ext cx="868" cy="771"/>
              </a:xfrm>
              <a:custGeom>
                <a:avLst/>
                <a:gdLst>
                  <a:gd name="T0" fmla="*/ 217 w 868"/>
                  <a:gd name="T1" fmla="*/ 85 h 771"/>
                  <a:gd name="T2" fmla="*/ 268 w 868"/>
                  <a:gd name="T3" fmla="*/ 68 h 771"/>
                  <a:gd name="T4" fmla="*/ 320 w 868"/>
                  <a:gd name="T5" fmla="*/ 0 h 771"/>
                  <a:gd name="T6" fmla="*/ 411 w 868"/>
                  <a:gd name="T7" fmla="*/ 57 h 771"/>
                  <a:gd name="T8" fmla="*/ 531 w 868"/>
                  <a:gd name="T9" fmla="*/ 62 h 771"/>
                  <a:gd name="T10" fmla="*/ 628 w 868"/>
                  <a:gd name="T11" fmla="*/ 85 h 771"/>
                  <a:gd name="T12" fmla="*/ 639 w 868"/>
                  <a:gd name="T13" fmla="*/ 153 h 771"/>
                  <a:gd name="T14" fmla="*/ 685 w 868"/>
                  <a:gd name="T15" fmla="*/ 136 h 771"/>
                  <a:gd name="T16" fmla="*/ 742 w 868"/>
                  <a:gd name="T17" fmla="*/ 136 h 771"/>
                  <a:gd name="T18" fmla="*/ 816 w 868"/>
                  <a:gd name="T19" fmla="*/ 113 h 771"/>
                  <a:gd name="T20" fmla="*/ 868 w 868"/>
                  <a:gd name="T21" fmla="*/ 113 h 771"/>
                  <a:gd name="T22" fmla="*/ 850 w 868"/>
                  <a:gd name="T23" fmla="*/ 193 h 771"/>
                  <a:gd name="T24" fmla="*/ 811 w 868"/>
                  <a:gd name="T25" fmla="*/ 267 h 771"/>
                  <a:gd name="T26" fmla="*/ 782 w 868"/>
                  <a:gd name="T27" fmla="*/ 267 h 771"/>
                  <a:gd name="T28" fmla="*/ 759 w 868"/>
                  <a:gd name="T29" fmla="*/ 306 h 771"/>
                  <a:gd name="T30" fmla="*/ 776 w 868"/>
                  <a:gd name="T31" fmla="*/ 346 h 771"/>
                  <a:gd name="T32" fmla="*/ 753 w 868"/>
                  <a:gd name="T33" fmla="*/ 380 h 771"/>
                  <a:gd name="T34" fmla="*/ 702 w 868"/>
                  <a:gd name="T35" fmla="*/ 380 h 771"/>
                  <a:gd name="T36" fmla="*/ 708 w 868"/>
                  <a:gd name="T37" fmla="*/ 425 h 771"/>
                  <a:gd name="T38" fmla="*/ 645 w 868"/>
                  <a:gd name="T39" fmla="*/ 431 h 771"/>
                  <a:gd name="T40" fmla="*/ 645 w 868"/>
                  <a:gd name="T41" fmla="*/ 363 h 771"/>
                  <a:gd name="T42" fmla="*/ 622 w 868"/>
                  <a:gd name="T43" fmla="*/ 335 h 771"/>
                  <a:gd name="T44" fmla="*/ 588 w 868"/>
                  <a:gd name="T45" fmla="*/ 352 h 771"/>
                  <a:gd name="T46" fmla="*/ 588 w 868"/>
                  <a:gd name="T47" fmla="*/ 391 h 771"/>
                  <a:gd name="T48" fmla="*/ 548 w 868"/>
                  <a:gd name="T49" fmla="*/ 408 h 771"/>
                  <a:gd name="T50" fmla="*/ 537 w 868"/>
                  <a:gd name="T51" fmla="*/ 454 h 771"/>
                  <a:gd name="T52" fmla="*/ 520 w 868"/>
                  <a:gd name="T53" fmla="*/ 454 h 771"/>
                  <a:gd name="T54" fmla="*/ 497 w 868"/>
                  <a:gd name="T55" fmla="*/ 471 h 771"/>
                  <a:gd name="T56" fmla="*/ 491 w 868"/>
                  <a:gd name="T57" fmla="*/ 533 h 771"/>
                  <a:gd name="T58" fmla="*/ 525 w 868"/>
                  <a:gd name="T59" fmla="*/ 527 h 771"/>
                  <a:gd name="T60" fmla="*/ 525 w 868"/>
                  <a:gd name="T61" fmla="*/ 561 h 771"/>
                  <a:gd name="T62" fmla="*/ 537 w 868"/>
                  <a:gd name="T63" fmla="*/ 647 h 771"/>
                  <a:gd name="T64" fmla="*/ 468 w 868"/>
                  <a:gd name="T65" fmla="*/ 692 h 771"/>
                  <a:gd name="T66" fmla="*/ 468 w 868"/>
                  <a:gd name="T67" fmla="*/ 732 h 771"/>
                  <a:gd name="T68" fmla="*/ 457 w 868"/>
                  <a:gd name="T69" fmla="*/ 760 h 771"/>
                  <a:gd name="T70" fmla="*/ 371 w 868"/>
                  <a:gd name="T71" fmla="*/ 771 h 771"/>
                  <a:gd name="T72" fmla="*/ 337 w 868"/>
                  <a:gd name="T73" fmla="*/ 737 h 771"/>
                  <a:gd name="T74" fmla="*/ 297 w 868"/>
                  <a:gd name="T75" fmla="*/ 749 h 771"/>
                  <a:gd name="T76" fmla="*/ 234 w 868"/>
                  <a:gd name="T77" fmla="*/ 664 h 771"/>
                  <a:gd name="T78" fmla="*/ 206 w 868"/>
                  <a:gd name="T79" fmla="*/ 664 h 771"/>
                  <a:gd name="T80" fmla="*/ 171 w 868"/>
                  <a:gd name="T81" fmla="*/ 703 h 771"/>
                  <a:gd name="T82" fmla="*/ 126 w 868"/>
                  <a:gd name="T83" fmla="*/ 692 h 771"/>
                  <a:gd name="T84" fmla="*/ 80 w 868"/>
                  <a:gd name="T85" fmla="*/ 652 h 771"/>
                  <a:gd name="T86" fmla="*/ 97 w 868"/>
                  <a:gd name="T87" fmla="*/ 590 h 771"/>
                  <a:gd name="T88" fmla="*/ 183 w 868"/>
                  <a:gd name="T89" fmla="*/ 522 h 771"/>
                  <a:gd name="T90" fmla="*/ 52 w 868"/>
                  <a:gd name="T91" fmla="*/ 465 h 771"/>
                  <a:gd name="T92" fmla="*/ 86 w 868"/>
                  <a:gd name="T93" fmla="*/ 414 h 771"/>
                  <a:gd name="T94" fmla="*/ 120 w 868"/>
                  <a:gd name="T95" fmla="*/ 408 h 771"/>
                  <a:gd name="T96" fmla="*/ 103 w 868"/>
                  <a:gd name="T97" fmla="*/ 380 h 771"/>
                  <a:gd name="T98" fmla="*/ 69 w 868"/>
                  <a:gd name="T99" fmla="*/ 335 h 771"/>
                  <a:gd name="T100" fmla="*/ 12 w 868"/>
                  <a:gd name="T101" fmla="*/ 335 h 771"/>
                  <a:gd name="T102" fmla="*/ 0 w 868"/>
                  <a:gd name="T103" fmla="*/ 301 h 771"/>
                  <a:gd name="T104" fmla="*/ 17 w 868"/>
                  <a:gd name="T105" fmla="*/ 261 h 771"/>
                  <a:gd name="T106" fmla="*/ 0 w 868"/>
                  <a:gd name="T107" fmla="*/ 232 h 771"/>
                  <a:gd name="T108" fmla="*/ 74 w 868"/>
                  <a:gd name="T109" fmla="*/ 204 h 771"/>
                  <a:gd name="T110" fmla="*/ 86 w 868"/>
                  <a:gd name="T111" fmla="*/ 187 h 771"/>
                  <a:gd name="T112" fmla="*/ 74 w 868"/>
                  <a:gd name="T113" fmla="*/ 164 h 771"/>
                  <a:gd name="T114" fmla="*/ 92 w 868"/>
                  <a:gd name="T115" fmla="*/ 142 h 771"/>
                  <a:gd name="T116" fmla="*/ 86 w 868"/>
                  <a:gd name="T117" fmla="*/ 102 h 771"/>
                  <a:gd name="T118" fmla="*/ 166 w 868"/>
                  <a:gd name="T119" fmla="*/ 142 h 771"/>
                  <a:gd name="T120" fmla="*/ 217 w 868"/>
                  <a:gd name="T121" fmla="*/ 85 h 771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868"/>
                  <a:gd name="T184" fmla="*/ 0 h 771"/>
                  <a:gd name="T185" fmla="*/ 868 w 868"/>
                  <a:gd name="T186" fmla="*/ 771 h 771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868" h="771">
                    <a:moveTo>
                      <a:pt x="217" y="85"/>
                    </a:moveTo>
                    <a:lnTo>
                      <a:pt x="268" y="68"/>
                    </a:lnTo>
                    <a:lnTo>
                      <a:pt x="320" y="0"/>
                    </a:lnTo>
                    <a:lnTo>
                      <a:pt x="411" y="57"/>
                    </a:lnTo>
                    <a:lnTo>
                      <a:pt x="531" y="62"/>
                    </a:lnTo>
                    <a:lnTo>
                      <a:pt x="628" y="85"/>
                    </a:lnTo>
                    <a:lnTo>
                      <a:pt x="639" y="153"/>
                    </a:lnTo>
                    <a:lnTo>
                      <a:pt x="685" y="136"/>
                    </a:lnTo>
                    <a:lnTo>
                      <a:pt x="742" y="136"/>
                    </a:lnTo>
                    <a:lnTo>
                      <a:pt x="816" y="113"/>
                    </a:lnTo>
                    <a:lnTo>
                      <a:pt x="868" y="113"/>
                    </a:lnTo>
                    <a:lnTo>
                      <a:pt x="850" y="193"/>
                    </a:lnTo>
                    <a:lnTo>
                      <a:pt x="811" y="267"/>
                    </a:lnTo>
                    <a:lnTo>
                      <a:pt x="782" y="267"/>
                    </a:lnTo>
                    <a:lnTo>
                      <a:pt x="759" y="306"/>
                    </a:lnTo>
                    <a:lnTo>
                      <a:pt x="776" y="346"/>
                    </a:lnTo>
                    <a:lnTo>
                      <a:pt x="753" y="380"/>
                    </a:lnTo>
                    <a:lnTo>
                      <a:pt x="702" y="380"/>
                    </a:lnTo>
                    <a:lnTo>
                      <a:pt x="708" y="425"/>
                    </a:lnTo>
                    <a:lnTo>
                      <a:pt x="645" y="431"/>
                    </a:lnTo>
                    <a:lnTo>
                      <a:pt x="645" y="363"/>
                    </a:lnTo>
                    <a:lnTo>
                      <a:pt x="622" y="335"/>
                    </a:lnTo>
                    <a:lnTo>
                      <a:pt x="588" y="352"/>
                    </a:lnTo>
                    <a:lnTo>
                      <a:pt x="588" y="391"/>
                    </a:lnTo>
                    <a:lnTo>
                      <a:pt x="548" y="408"/>
                    </a:lnTo>
                    <a:lnTo>
                      <a:pt x="537" y="454"/>
                    </a:lnTo>
                    <a:lnTo>
                      <a:pt x="520" y="454"/>
                    </a:lnTo>
                    <a:lnTo>
                      <a:pt x="497" y="471"/>
                    </a:lnTo>
                    <a:lnTo>
                      <a:pt x="491" y="533"/>
                    </a:lnTo>
                    <a:lnTo>
                      <a:pt x="525" y="527"/>
                    </a:lnTo>
                    <a:lnTo>
                      <a:pt x="525" y="561"/>
                    </a:lnTo>
                    <a:lnTo>
                      <a:pt x="537" y="647"/>
                    </a:lnTo>
                    <a:lnTo>
                      <a:pt x="468" y="692"/>
                    </a:lnTo>
                    <a:lnTo>
                      <a:pt x="468" y="732"/>
                    </a:lnTo>
                    <a:lnTo>
                      <a:pt x="457" y="760"/>
                    </a:lnTo>
                    <a:lnTo>
                      <a:pt x="371" y="771"/>
                    </a:lnTo>
                    <a:lnTo>
                      <a:pt x="337" y="737"/>
                    </a:lnTo>
                    <a:lnTo>
                      <a:pt x="297" y="749"/>
                    </a:lnTo>
                    <a:lnTo>
                      <a:pt x="234" y="664"/>
                    </a:lnTo>
                    <a:lnTo>
                      <a:pt x="206" y="664"/>
                    </a:lnTo>
                    <a:lnTo>
                      <a:pt x="171" y="703"/>
                    </a:lnTo>
                    <a:lnTo>
                      <a:pt x="126" y="692"/>
                    </a:lnTo>
                    <a:lnTo>
                      <a:pt x="80" y="652"/>
                    </a:lnTo>
                    <a:lnTo>
                      <a:pt x="97" y="590"/>
                    </a:lnTo>
                    <a:lnTo>
                      <a:pt x="183" y="522"/>
                    </a:lnTo>
                    <a:lnTo>
                      <a:pt x="52" y="465"/>
                    </a:lnTo>
                    <a:lnTo>
                      <a:pt x="86" y="414"/>
                    </a:lnTo>
                    <a:lnTo>
                      <a:pt x="120" y="408"/>
                    </a:lnTo>
                    <a:lnTo>
                      <a:pt x="103" y="380"/>
                    </a:lnTo>
                    <a:lnTo>
                      <a:pt x="69" y="335"/>
                    </a:lnTo>
                    <a:lnTo>
                      <a:pt x="12" y="335"/>
                    </a:lnTo>
                    <a:lnTo>
                      <a:pt x="0" y="301"/>
                    </a:lnTo>
                    <a:lnTo>
                      <a:pt x="17" y="261"/>
                    </a:lnTo>
                    <a:lnTo>
                      <a:pt x="0" y="232"/>
                    </a:lnTo>
                    <a:lnTo>
                      <a:pt x="74" y="204"/>
                    </a:lnTo>
                    <a:lnTo>
                      <a:pt x="86" y="187"/>
                    </a:lnTo>
                    <a:lnTo>
                      <a:pt x="74" y="164"/>
                    </a:lnTo>
                    <a:lnTo>
                      <a:pt x="92" y="142"/>
                    </a:lnTo>
                    <a:lnTo>
                      <a:pt x="86" y="102"/>
                    </a:lnTo>
                    <a:lnTo>
                      <a:pt x="166" y="142"/>
                    </a:lnTo>
                    <a:lnTo>
                      <a:pt x="217" y="85"/>
                    </a:lnTo>
                    <a:close/>
                  </a:path>
                </a:pathLst>
              </a:custGeom>
              <a:solidFill>
                <a:srgbClr val="FFFF00"/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" name="Freeform 58"/>
              <p:cNvSpPr>
                <a:spLocks/>
              </p:cNvSpPr>
              <p:nvPr/>
            </p:nvSpPr>
            <p:spPr bwMode="auto">
              <a:xfrm>
                <a:off x="2175" y="3016"/>
                <a:ext cx="926" cy="589"/>
              </a:xfrm>
              <a:custGeom>
                <a:avLst/>
                <a:gdLst/>
                <a:ahLst/>
                <a:cxnLst>
                  <a:cxn ang="0">
                    <a:pos x="251" y="28"/>
                  </a:cxn>
                  <a:cxn ang="0">
                    <a:pos x="257" y="85"/>
                  </a:cxn>
                  <a:cxn ang="0">
                    <a:pos x="314" y="102"/>
                  </a:cxn>
                  <a:cxn ang="0">
                    <a:pos x="325" y="147"/>
                  </a:cxn>
                  <a:cxn ang="0">
                    <a:pos x="371" y="164"/>
                  </a:cxn>
                  <a:cxn ang="0">
                    <a:pos x="393" y="141"/>
                  </a:cxn>
                  <a:cxn ang="0">
                    <a:pos x="445" y="158"/>
                  </a:cxn>
                  <a:cxn ang="0">
                    <a:pos x="468" y="124"/>
                  </a:cxn>
                  <a:cxn ang="0">
                    <a:pos x="508" y="209"/>
                  </a:cxn>
                  <a:cxn ang="0">
                    <a:pos x="536" y="209"/>
                  </a:cxn>
                  <a:cxn ang="0">
                    <a:pos x="525" y="238"/>
                  </a:cxn>
                  <a:cxn ang="0">
                    <a:pos x="565" y="289"/>
                  </a:cxn>
                  <a:cxn ang="0">
                    <a:pos x="804" y="113"/>
                  </a:cxn>
                  <a:cxn ang="0">
                    <a:pos x="850" y="119"/>
                  </a:cxn>
                  <a:cxn ang="0">
                    <a:pos x="861" y="141"/>
                  </a:cxn>
                  <a:cxn ang="0">
                    <a:pos x="827" y="147"/>
                  </a:cxn>
                  <a:cxn ang="0">
                    <a:pos x="793" y="198"/>
                  </a:cxn>
                  <a:cxn ang="0">
                    <a:pos x="930" y="260"/>
                  </a:cxn>
                  <a:cxn ang="0">
                    <a:pos x="839" y="323"/>
                  </a:cxn>
                  <a:cxn ang="0">
                    <a:pos x="821" y="385"/>
                  </a:cxn>
                  <a:cxn ang="0">
                    <a:pos x="867" y="425"/>
                  </a:cxn>
                  <a:cxn ang="0">
                    <a:pos x="867" y="487"/>
                  </a:cxn>
                  <a:cxn ang="0">
                    <a:pos x="884" y="504"/>
                  </a:cxn>
                  <a:cxn ang="0">
                    <a:pos x="907" y="493"/>
                  </a:cxn>
                  <a:cxn ang="0">
                    <a:pos x="907" y="527"/>
                  </a:cxn>
                  <a:cxn ang="0">
                    <a:pos x="890" y="561"/>
                  </a:cxn>
                  <a:cxn ang="0">
                    <a:pos x="833" y="550"/>
                  </a:cxn>
                  <a:cxn ang="0">
                    <a:pos x="799" y="567"/>
                  </a:cxn>
                  <a:cxn ang="0">
                    <a:pos x="747" y="550"/>
                  </a:cxn>
                  <a:cxn ang="0">
                    <a:pos x="713" y="578"/>
                  </a:cxn>
                  <a:cxn ang="0">
                    <a:pos x="673" y="550"/>
                  </a:cxn>
                  <a:cxn ang="0">
                    <a:pos x="599" y="589"/>
                  </a:cxn>
                  <a:cxn ang="0">
                    <a:pos x="513" y="578"/>
                  </a:cxn>
                  <a:cxn ang="0">
                    <a:pos x="468" y="521"/>
                  </a:cxn>
                  <a:cxn ang="0">
                    <a:pos x="468" y="487"/>
                  </a:cxn>
                  <a:cxn ang="0">
                    <a:pos x="445" y="482"/>
                  </a:cxn>
                  <a:cxn ang="0">
                    <a:pos x="433" y="510"/>
                  </a:cxn>
                  <a:cxn ang="0">
                    <a:pos x="354" y="436"/>
                  </a:cxn>
                  <a:cxn ang="0">
                    <a:pos x="348" y="363"/>
                  </a:cxn>
                  <a:cxn ang="0">
                    <a:pos x="308" y="385"/>
                  </a:cxn>
                  <a:cxn ang="0">
                    <a:pos x="291" y="340"/>
                  </a:cxn>
                  <a:cxn ang="0">
                    <a:pos x="177" y="294"/>
                  </a:cxn>
                  <a:cxn ang="0">
                    <a:pos x="137" y="221"/>
                  </a:cxn>
                  <a:cxn ang="0">
                    <a:pos x="102" y="215"/>
                  </a:cxn>
                  <a:cxn ang="0">
                    <a:pos x="63" y="238"/>
                  </a:cxn>
                  <a:cxn ang="0">
                    <a:pos x="28" y="204"/>
                  </a:cxn>
                  <a:cxn ang="0">
                    <a:pos x="0" y="175"/>
                  </a:cxn>
                  <a:cxn ang="0">
                    <a:pos x="45" y="130"/>
                  </a:cxn>
                  <a:cxn ang="0">
                    <a:pos x="34" y="68"/>
                  </a:cxn>
                  <a:cxn ang="0">
                    <a:pos x="11" y="39"/>
                  </a:cxn>
                  <a:cxn ang="0">
                    <a:pos x="28" y="11"/>
                  </a:cxn>
                  <a:cxn ang="0">
                    <a:pos x="165" y="0"/>
                  </a:cxn>
                  <a:cxn ang="0">
                    <a:pos x="199" y="28"/>
                  </a:cxn>
                  <a:cxn ang="0">
                    <a:pos x="251" y="28"/>
                  </a:cxn>
                </a:cxnLst>
                <a:rect l="0" t="0" r="r" b="b"/>
                <a:pathLst>
                  <a:path w="930" h="589">
                    <a:moveTo>
                      <a:pt x="251" y="28"/>
                    </a:moveTo>
                    <a:lnTo>
                      <a:pt x="257" y="85"/>
                    </a:lnTo>
                    <a:lnTo>
                      <a:pt x="314" y="102"/>
                    </a:lnTo>
                    <a:lnTo>
                      <a:pt x="325" y="147"/>
                    </a:lnTo>
                    <a:lnTo>
                      <a:pt x="371" y="164"/>
                    </a:lnTo>
                    <a:lnTo>
                      <a:pt x="393" y="141"/>
                    </a:lnTo>
                    <a:lnTo>
                      <a:pt x="445" y="158"/>
                    </a:lnTo>
                    <a:lnTo>
                      <a:pt x="468" y="124"/>
                    </a:lnTo>
                    <a:lnTo>
                      <a:pt x="508" y="209"/>
                    </a:lnTo>
                    <a:lnTo>
                      <a:pt x="536" y="209"/>
                    </a:lnTo>
                    <a:lnTo>
                      <a:pt x="525" y="238"/>
                    </a:lnTo>
                    <a:lnTo>
                      <a:pt x="565" y="289"/>
                    </a:lnTo>
                    <a:lnTo>
                      <a:pt x="804" y="113"/>
                    </a:lnTo>
                    <a:lnTo>
                      <a:pt x="850" y="119"/>
                    </a:lnTo>
                    <a:lnTo>
                      <a:pt x="861" y="141"/>
                    </a:lnTo>
                    <a:lnTo>
                      <a:pt x="827" y="147"/>
                    </a:lnTo>
                    <a:lnTo>
                      <a:pt x="793" y="198"/>
                    </a:lnTo>
                    <a:lnTo>
                      <a:pt x="930" y="260"/>
                    </a:lnTo>
                    <a:lnTo>
                      <a:pt x="839" y="323"/>
                    </a:lnTo>
                    <a:lnTo>
                      <a:pt x="821" y="385"/>
                    </a:lnTo>
                    <a:lnTo>
                      <a:pt x="867" y="425"/>
                    </a:lnTo>
                    <a:lnTo>
                      <a:pt x="867" y="487"/>
                    </a:lnTo>
                    <a:lnTo>
                      <a:pt x="884" y="504"/>
                    </a:lnTo>
                    <a:lnTo>
                      <a:pt x="907" y="493"/>
                    </a:lnTo>
                    <a:lnTo>
                      <a:pt x="907" y="527"/>
                    </a:lnTo>
                    <a:lnTo>
                      <a:pt x="890" y="561"/>
                    </a:lnTo>
                    <a:lnTo>
                      <a:pt x="833" y="550"/>
                    </a:lnTo>
                    <a:lnTo>
                      <a:pt x="799" y="567"/>
                    </a:lnTo>
                    <a:lnTo>
                      <a:pt x="747" y="550"/>
                    </a:lnTo>
                    <a:lnTo>
                      <a:pt x="713" y="578"/>
                    </a:lnTo>
                    <a:lnTo>
                      <a:pt x="673" y="550"/>
                    </a:lnTo>
                    <a:lnTo>
                      <a:pt x="599" y="589"/>
                    </a:lnTo>
                    <a:lnTo>
                      <a:pt x="513" y="578"/>
                    </a:lnTo>
                    <a:lnTo>
                      <a:pt x="468" y="521"/>
                    </a:lnTo>
                    <a:lnTo>
                      <a:pt x="468" y="487"/>
                    </a:lnTo>
                    <a:lnTo>
                      <a:pt x="445" y="482"/>
                    </a:lnTo>
                    <a:lnTo>
                      <a:pt x="433" y="510"/>
                    </a:lnTo>
                    <a:lnTo>
                      <a:pt x="354" y="436"/>
                    </a:lnTo>
                    <a:lnTo>
                      <a:pt x="348" y="363"/>
                    </a:lnTo>
                    <a:lnTo>
                      <a:pt x="308" y="385"/>
                    </a:lnTo>
                    <a:lnTo>
                      <a:pt x="291" y="340"/>
                    </a:lnTo>
                    <a:lnTo>
                      <a:pt x="177" y="294"/>
                    </a:lnTo>
                    <a:lnTo>
                      <a:pt x="137" y="221"/>
                    </a:lnTo>
                    <a:lnTo>
                      <a:pt x="102" y="215"/>
                    </a:lnTo>
                    <a:lnTo>
                      <a:pt x="63" y="238"/>
                    </a:lnTo>
                    <a:lnTo>
                      <a:pt x="28" y="204"/>
                    </a:lnTo>
                    <a:lnTo>
                      <a:pt x="0" y="175"/>
                    </a:lnTo>
                    <a:lnTo>
                      <a:pt x="45" y="130"/>
                    </a:lnTo>
                    <a:lnTo>
                      <a:pt x="34" y="68"/>
                    </a:lnTo>
                    <a:lnTo>
                      <a:pt x="11" y="39"/>
                    </a:lnTo>
                    <a:lnTo>
                      <a:pt x="28" y="11"/>
                    </a:lnTo>
                    <a:lnTo>
                      <a:pt x="165" y="0"/>
                    </a:lnTo>
                    <a:lnTo>
                      <a:pt x="199" y="28"/>
                    </a:lnTo>
                    <a:lnTo>
                      <a:pt x="251" y="28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05" name="Freeform 59"/>
              <p:cNvSpPr>
                <a:spLocks/>
              </p:cNvSpPr>
              <p:nvPr/>
            </p:nvSpPr>
            <p:spPr bwMode="auto">
              <a:xfrm>
                <a:off x="2173" y="3016"/>
                <a:ext cx="930" cy="589"/>
              </a:xfrm>
              <a:custGeom>
                <a:avLst/>
                <a:gdLst>
                  <a:gd name="T0" fmla="*/ 251 w 930"/>
                  <a:gd name="T1" fmla="*/ 28 h 589"/>
                  <a:gd name="T2" fmla="*/ 257 w 930"/>
                  <a:gd name="T3" fmla="*/ 85 h 589"/>
                  <a:gd name="T4" fmla="*/ 314 w 930"/>
                  <a:gd name="T5" fmla="*/ 102 h 589"/>
                  <a:gd name="T6" fmla="*/ 325 w 930"/>
                  <a:gd name="T7" fmla="*/ 147 h 589"/>
                  <a:gd name="T8" fmla="*/ 371 w 930"/>
                  <a:gd name="T9" fmla="*/ 164 h 589"/>
                  <a:gd name="T10" fmla="*/ 393 w 930"/>
                  <a:gd name="T11" fmla="*/ 141 h 589"/>
                  <a:gd name="T12" fmla="*/ 445 w 930"/>
                  <a:gd name="T13" fmla="*/ 158 h 589"/>
                  <a:gd name="T14" fmla="*/ 468 w 930"/>
                  <a:gd name="T15" fmla="*/ 124 h 589"/>
                  <a:gd name="T16" fmla="*/ 508 w 930"/>
                  <a:gd name="T17" fmla="*/ 209 h 589"/>
                  <a:gd name="T18" fmla="*/ 536 w 930"/>
                  <a:gd name="T19" fmla="*/ 209 h 589"/>
                  <a:gd name="T20" fmla="*/ 525 w 930"/>
                  <a:gd name="T21" fmla="*/ 238 h 589"/>
                  <a:gd name="T22" fmla="*/ 565 w 930"/>
                  <a:gd name="T23" fmla="*/ 289 h 589"/>
                  <a:gd name="T24" fmla="*/ 804 w 930"/>
                  <a:gd name="T25" fmla="*/ 113 h 589"/>
                  <a:gd name="T26" fmla="*/ 850 w 930"/>
                  <a:gd name="T27" fmla="*/ 119 h 589"/>
                  <a:gd name="T28" fmla="*/ 861 w 930"/>
                  <a:gd name="T29" fmla="*/ 141 h 589"/>
                  <a:gd name="T30" fmla="*/ 827 w 930"/>
                  <a:gd name="T31" fmla="*/ 147 h 589"/>
                  <a:gd name="T32" fmla="*/ 793 w 930"/>
                  <a:gd name="T33" fmla="*/ 198 h 589"/>
                  <a:gd name="T34" fmla="*/ 930 w 930"/>
                  <a:gd name="T35" fmla="*/ 260 h 589"/>
                  <a:gd name="T36" fmla="*/ 839 w 930"/>
                  <a:gd name="T37" fmla="*/ 323 h 589"/>
                  <a:gd name="T38" fmla="*/ 821 w 930"/>
                  <a:gd name="T39" fmla="*/ 385 h 589"/>
                  <a:gd name="T40" fmla="*/ 867 w 930"/>
                  <a:gd name="T41" fmla="*/ 425 h 589"/>
                  <a:gd name="T42" fmla="*/ 867 w 930"/>
                  <a:gd name="T43" fmla="*/ 487 h 589"/>
                  <a:gd name="T44" fmla="*/ 884 w 930"/>
                  <a:gd name="T45" fmla="*/ 504 h 589"/>
                  <a:gd name="T46" fmla="*/ 907 w 930"/>
                  <a:gd name="T47" fmla="*/ 493 h 589"/>
                  <a:gd name="T48" fmla="*/ 907 w 930"/>
                  <a:gd name="T49" fmla="*/ 527 h 589"/>
                  <a:gd name="T50" fmla="*/ 890 w 930"/>
                  <a:gd name="T51" fmla="*/ 561 h 589"/>
                  <a:gd name="T52" fmla="*/ 833 w 930"/>
                  <a:gd name="T53" fmla="*/ 550 h 589"/>
                  <a:gd name="T54" fmla="*/ 799 w 930"/>
                  <a:gd name="T55" fmla="*/ 567 h 589"/>
                  <a:gd name="T56" fmla="*/ 747 w 930"/>
                  <a:gd name="T57" fmla="*/ 550 h 589"/>
                  <a:gd name="T58" fmla="*/ 713 w 930"/>
                  <a:gd name="T59" fmla="*/ 578 h 589"/>
                  <a:gd name="T60" fmla="*/ 673 w 930"/>
                  <a:gd name="T61" fmla="*/ 550 h 589"/>
                  <a:gd name="T62" fmla="*/ 599 w 930"/>
                  <a:gd name="T63" fmla="*/ 589 h 589"/>
                  <a:gd name="T64" fmla="*/ 513 w 930"/>
                  <a:gd name="T65" fmla="*/ 578 h 589"/>
                  <a:gd name="T66" fmla="*/ 468 w 930"/>
                  <a:gd name="T67" fmla="*/ 521 h 589"/>
                  <a:gd name="T68" fmla="*/ 468 w 930"/>
                  <a:gd name="T69" fmla="*/ 487 h 589"/>
                  <a:gd name="T70" fmla="*/ 445 w 930"/>
                  <a:gd name="T71" fmla="*/ 482 h 589"/>
                  <a:gd name="T72" fmla="*/ 433 w 930"/>
                  <a:gd name="T73" fmla="*/ 510 h 589"/>
                  <a:gd name="T74" fmla="*/ 354 w 930"/>
                  <a:gd name="T75" fmla="*/ 436 h 589"/>
                  <a:gd name="T76" fmla="*/ 348 w 930"/>
                  <a:gd name="T77" fmla="*/ 363 h 589"/>
                  <a:gd name="T78" fmla="*/ 308 w 930"/>
                  <a:gd name="T79" fmla="*/ 385 h 589"/>
                  <a:gd name="T80" fmla="*/ 291 w 930"/>
                  <a:gd name="T81" fmla="*/ 340 h 589"/>
                  <a:gd name="T82" fmla="*/ 177 w 930"/>
                  <a:gd name="T83" fmla="*/ 294 h 589"/>
                  <a:gd name="T84" fmla="*/ 137 w 930"/>
                  <a:gd name="T85" fmla="*/ 221 h 589"/>
                  <a:gd name="T86" fmla="*/ 102 w 930"/>
                  <a:gd name="T87" fmla="*/ 215 h 589"/>
                  <a:gd name="T88" fmla="*/ 63 w 930"/>
                  <a:gd name="T89" fmla="*/ 238 h 589"/>
                  <a:gd name="T90" fmla="*/ 28 w 930"/>
                  <a:gd name="T91" fmla="*/ 204 h 589"/>
                  <a:gd name="T92" fmla="*/ 0 w 930"/>
                  <a:gd name="T93" fmla="*/ 175 h 589"/>
                  <a:gd name="T94" fmla="*/ 45 w 930"/>
                  <a:gd name="T95" fmla="*/ 130 h 589"/>
                  <a:gd name="T96" fmla="*/ 34 w 930"/>
                  <a:gd name="T97" fmla="*/ 68 h 589"/>
                  <a:gd name="T98" fmla="*/ 11 w 930"/>
                  <a:gd name="T99" fmla="*/ 39 h 589"/>
                  <a:gd name="T100" fmla="*/ 28 w 930"/>
                  <a:gd name="T101" fmla="*/ 11 h 589"/>
                  <a:gd name="T102" fmla="*/ 165 w 930"/>
                  <a:gd name="T103" fmla="*/ 0 h 589"/>
                  <a:gd name="T104" fmla="*/ 199 w 930"/>
                  <a:gd name="T105" fmla="*/ 28 h 589"/>
                  <a:gd name="T106" fmla="*/ 251 w 930"/>
                  <a:gd name="T107" fmla="*/ 28 h 589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930"/>
                  <a:gd name="T163" fmla="*/ 0 h 589"/>
                  <a:gd name="T164" fmla="*/ 930 w 930"/>
                  <a:gd name="T165" fmla="*/ 589 h 589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930" h="589">
                    <a:moveTo>
                      <a:pt x="251" y="28"/>
                    </a:moveTo>
                    <a:lnTo>
                      <a:pt x="257" y="85"/>
                    </a:lnTo>
                    <a:lnTo>
                      <a:pt x="314" y="102"/>
                    </a:lnTo>
                    <a:lnTo>
                      <a:pt x="325" y="147"/>
                    </a:lnTo>
                    <a:lnTo>
                      <a:pt x="371" y="164"/>
                    </a:lnTo>
                    <a:lnTo>
                      <a:pt x="393" y="141"/>
                    </a:lnTo>
                    <a:lnTo>
                      <a:pt x="445" y="158"/>
                    </a:lnTo>
                    <a:lnTo>
                      <a:pt x="468" y="124"/>
                    </a:lnTo>
                    <a:lnTo>
                      <a:pt x="508" y="209"/>
                    </a:lnTo>
                    <a:lnTo>
                      <a:pt x="536" y="209"/>
                    </a:lnTo>
                    <a:lnTo>
                      <a:pt x="525" y="238"/>
                    </a:lnTo>
                    <a:lnTo>
                      <a:pt x="565" y="289"/>
                    </a:lnTo>
                    <a:lnTo>
                      <a:pt x="804" y="113"/>
                    </a:lnTo>
                    <a:lnTo>
                      <a:pt x="850" y="119"/>
                    </a:lnTo>
                    <a:lnTo>
                      <a:pt x="861" y="141"/>
                    </a:lnTo>
                    <a:lnTo>
                      <a:pt x="827" y="147"/>
                    </a:lnTo>
                    <a:lnTo>
                      <a:pt x="793" y="198"/>
                    </a:lnTo>
                    <a:lnTo>
                      <a:pt x="930" y="260"/>
                    </a:lnTo>
                    <a:lnTo>
                      <a:pt x="839" y="323"/>
                    </a:lnTo>
                    <a:lnTo>
                      <a:pt x="821" y="385"/>
                    </a:lnTo>
                    <a:lnTo>
                      <a:pt x="867" y="425"/>
                    </a:lnTo>
                    <a:lnTo>
                      <a:pt x="867" y="487"/>
                    </a:lnTo>
                    <a:lnTo>
                      <a:pt x="884" y="504"/>
                    </a:lnTo>
                    <a:lnTo>
                      <a:pt x="907" y="493"/>
                    </a:lnTo>
                    <a:lnTo>
                      <a:pt x="907" y="527"/>
                    </a:lnTo>
                    <a:lnTo>
                      <a:pt x="890" y="561"/>
                    </a:lnTo>
                    <a:lnTo>
                      <a:pt x="833" y="550"/>
                    </a:lnTo>
                    <a:lnTo>
                      <a:pt x="799" y="567"/>
                    </a:lnTo>
                    <a:lnTo>
                      <a:pt x="747" y="550"/>
                    </a:lnTo>
                    <a:lnTo>
                      <a:pt x="713" y="578"/>
                    </a:lnTo>
                    <a:lnTo>
                      <a:pt x="673" y="550"/>
                    </a:lnTo>
                    <a:lnTo>
                      <a:pt x="599" y="589"/>
                    </a:lnTo>
                    <a:lnTo>
                      <a:pt x="513" y="578"/>
                    </a:lnTo>
                    <a:lnTo>
                      <a:pt x="468" y="521"/>
                    </a:lnTo>
                    <a:lnTo>
                      <a:pt x="468" y="487"/>
                    </a:lnTo>
                    <a:lnTo>
                      <a:pt x="445" y="482"/>
                    </a:lnTo>
                    <a:lnTo>
                      <a:pt x="433" y="510"/>
                    </a:lnTo>
                    <a:lnTo>
                      <a:pt x="354" y="436"/>
                    </a:lnTo>
                    <a:lnTo>
                      <a:pt x="348" y="363"/>
                    </a:lnTo>
                    <a:lnTo>
                      <a:pt x="308" y="385"/>
                    </a:lnTo>
                    <a:lnTo>
                      <a:pt x="291" y="340"/>
                    </a:lnTo>
                    <a:lnTo>
                      <a:pt x="177" y="294"/>
                    </a:lnTo>
                    <a:lnTo>
                      <a:pt x="137" y="221"/>
                    </a:lnTo>
                    <a:lnTo>
                      <a:pt x="102" y="215"/>
                    </a:lnTo>
                    <a:lnTo>
                      <a:pt x="63" y="238"/>
                    </a:lnTo>
                    <a:lnTo>
                      <a:pt x="28" y="204"/>
                    </a:lnTo>
                    <a:lnTo>
                      <a:pt x="0" y="175"/>
                    </a:lnTo>
                    <a:lnTo>
                      <a:pt x="45" y="130"/>
                    </a:lnTo>
                    <a:lnTo>
                      <a:pt x="34" y="68"/>
                    </a:lnTo>
                    <a:lnTo>
                      <a:pt x="11" y="39"/>
                    </a:lnTo>
                    <a:lnTo>
                      <a:pt x="28" y="11"/>
                    </a:lnTo>
                    <a:lnTo>
                      <a:pt x="165" y="0"/>
                    </a:lnTo>
                    <a:lnTo>
                      <a:pt x="199" y="28"/>
                    </a:lnTo>
                    <a:lnTo>
                      <a:pt x="251" y="28"/>
                    </a:lnTo>
                    <a:close/>
                  </a:path>
                </a:pathLst>
              </a:custGeom>
              <a:solidFill>
                <a:srgbClr val="FFFF00"/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7" name="Freeform 60"/>
              <p:cNvSpPr>
                <a:spLocks/>
              </p:cNvSpPr>
              <p:nvPr/>
            </p:nvSpPr>
            <p:spPr bwMode="auto">
              <a:xfrm>
                <a:off x="2423" y="2567"/>
                <a:ext cx="599" cy="738"/>
              </a:xfrm>
              <a:custGeom>
                <a:avLst/>
                <a:gdLst/>
                <a:ahLst/>
                <a:cxnLst>
                  <a:cxn ang="0">
                    <a:pos x="40" y="63"/>
                  </a:cxn>
                  <a:cxn ang="0">
                    <a:pos x="57" y="69"/>
                  </a:cxn>
                  <a:cxn ang="0">
                    <a:pos x="68" y="40"/>
                  </a:cxn>
                  <a:cxn ang="0">
                    <a:pos x="108" y="34"/>
                  </a:cxn>
                  <a:cxn ang="0">
                    <a:pos x="108" y="69"/>
                  </a:cxn>
                  <a:cxn ang="0">
                    <a:pos x="160" y="52"/>
                  </a:cxn>
                  <a:cxn ang="0">
                    <a:pos x="228" y="40"/>
                  </a:cxn>
                  <a:cxn ang="0">
                    <a:pos x="297" y="0"/>
                  </a:cxn>
                  <a:cxn ang="0">
                    <a:pos x="371" y="0"/>
                  </a:cxn>
                  <a:cxn ang="0">
                    <a:pos x="445" y="91"/>
                  </a:cxn>
                  <a:cxn ang="0">
                    <a:pos x="491" y="97"/>
                  </a:cxn>
                  <a:cxn ang="0">
                    <a:pos x="491" y="142"/>
                  </a:cxn>
                  <a:cxn ang="0">
                    <a:pos x="531" y="205"/>
                  </a:cxn>
                  <a:cxn ang="0">
                    <a:pos x="513" y="222"/>
                  </a:cxn>
                  <a:cxn ang="0">
                    <a:pos x="576" y="284"/>
                  </a:cxn>
                  <a:cxn ang="0">
                    <a:pos x="588" y="324"/>
                  </a:cxn>
                  <a:cxn ang="0">
                    <a:pos x="565" y="341"/>
                  </a:cxn>
                  <a:cxn ang="0">
                    <a:pos x="576" y="369"/>
                  </a:cxn>
                  <a:cxn ang="0">
                    <a:pos x="570" y="386"/>
                  </a:cxn>
                  <a:cxn ang="0">
                    <a:pos x="491" y="414"/>
                  </a:cxn>
                  <a:cxn ang="0">
                    <a:pos x="508" y="443"/>
                  </a:cxn>
                  <a:cxn ang="0">
                    <a:pos x="491" y="488"/>
                  </a:cxn>
                  <a:cxn ang="0">
                    <a:pos x="508" y="522"/>
                  </a:cxn>
                  <a:cxn ang="0">
                    <a:pos x="565" y="517"/>
                  </a:cxn>
                  <a:cxn ang="0">
                    <a:pos x="599" y="562"/>
                  </a:cxn>
                  <a:cxn ang="0">
                    <a:pos x="559" y="562"/>
                  </a:cxn>
                  <a:cxn ang="0">
                    <a:pos x="314" y="738"/>
                  </a:cxn>
                  <a:cxn ang="0">
                    <a:pos x="274" y="692"/>
                  </a:cxn>
                  <a:cxn ang="0">
                    <a:pos x="291" y="664"/>
                  </a:cxn>
                  <a:cxn ang="0">
                    <a:pos x="251" y="658"/>
                  </a:cxn>
                  <a:cxn ang="0">
                    <a:pos x="222" y="579"/>
                  </a:cxn>
                  <a:cxn ang="0">
                    <a:pos x="188" y="607"/>
                  </a:cxn>
                  <a:cxn ang="0">
                    <a:pos x="142" y="590"/>
                  </a:cxn>
                  <a:cxn ang="0">
                    <a:pos x="125" y="613"/>
                  </a:cxn>
                  <a:cxn ang="0">
                    <a:pos x="74" y="602"/>
                  </a:cxn>
                  <a:cxn ang="0">
                    <a:pos x="63" y="551"/>
                  </a:cxn>
                  <a:cxn ang="0">
                    <a:pos x="6" y="534"/>
                  </a:cxn>
                  <a:cxn ang="0">
                    <a:pos x="0" y="471"/>
                  </a:cxn>
                  <a:cxn ang="0">
                    <a:pos x="34" y="432"/>
                  </a:cxn>
                  <a:cxn ang="0">
                    <a:pos x="125" y="414"/>
                  </a:cxn>
                  <a:cxn ang="0">
                    <a:pos x="142" y="380"/>
                  </a:cxn>
                  <a:cxn ang="0">
                    <a:pos x="108" y="375"/>
                  </a:cxn>
                  <a:cxn ang="0">
                    <a:pos x="108" y="307"/>
                  </a:cxn>
                  <a:cxn ang="0">
                    <a:pos x="125" y="284"/>
                  </a:cxn>
                  <a:cxn ang="0">
                    <a:pos x="34" y="222"/>
                  </a:cxn>
                  <a:cxn ang="0">
                    <a:pos x="68" y="142"/>
                  </a:cxn>
                  <a:cxn ang="0">
                    <a:pos x="23" y="86"/>
                  </a:cxn>
                  <a:cxn ang="0">
                    <a:pos x="40" y="63"/>
                  </a:cxn>
                </a:cxnLst>
                <a:rect l="0" t="0" r="r" b="b"/>
                <a:pathLst>
                  <a:path w="599" h="738">
                    <a:moveTo>
                      <a:pt x="40" y="63"/>
                    </a:moveTo>
                    <a:lnTo>
                      <a:pt x="57" y="69"/>
                    </a:lnTo>
                    <a:lnTo>
                      <a:pt x="68" y="40"/>
                    </a:lnTo>
                    <a:lnTo>
                      <a:pt x="108" y="34"/>
                    </a:lnTo>
                    <a:lnTo>
                      <a:pt x="108" y="69"/>
                    </a:lnTo>
                    <a:lnTo>
                      <a:pt x="160" y="52"/>
                    </a:lnTo>
                    <a:lnTo>
                      <a:pt x="228" y="40"/>
                    </a:lnTo>
                    <a:lnTo>
                      <a:pt x="297" y="0"/>
                    </a:lnTo>
                    <a:lnTo>
                      <a:pt x="371" y="0"/>
                    </a:lnTo>
                    <a:lnTo>
                      <a:pt x="445" y="91"/>
                    </a:lnTo>
                    <a:lnTo>
                      <a:pt x="491" y="97"/>
                    </a:lnTo>
                    <a:lnTo>
                      <a:pt x="491" y="142"/>
                    </a:lnTo>
                    <a:lnTo>
                      <a:pt x="531" y="205"/>
                    </a:lnTo>
                    <a:lnTo>
                      <a:pt x="513" y="222"/>
                    </a:lnTo>
                    <a:lnTo>
                      <a:pt x="576" y="284"/>
                    </a:lnTo>
                    <a:lnTo>
                      <a:pt x="588" y="324"/>
                    </a:lnTo>
                    <a:lnTo>
                      <a:pt x="565" y="341"/>
                    </a:lnTo>
                    <a:lnTo>
                      <a:pt x="576" y="369"/>
                    </a:lnTo>
                    <a:lnTo>
                      <a:pt x="570" y="386"/>
                    </a:lnTo>
                    <a:lnTo>
                      <a:pt x="491" y="414"/>
                    </a:lnTo>
                    <a:lnTo>
                      <a:pt x="508" y="443"/>
                    </a:lnTo>
                    <a:lnTo>
                      <a:pt x="491" y="488"/>
                    </a:lnTo>
                    <a:lnTo>
                      <a:pt x="508" y="522"/>
                    </a:lnTo>
                    <a:lnTo>
                      <a:pt x="565" y="517"/>
                    </a:lnTo>
                    <a:lnTo>
                      <a:pt x="599" y="562"/>
                    </a:lnTo>
                    <a:lnTo>
                      <a:pt x="559" y="562"/>
                    </a:lnTo>
                    <a:lnTo>
                      <a:pt x="314" y="738"/>
                    </a:lnTo>
                    <a:lnTo>
                      <a:pt x="274" y="692"/>
                    </a:lnTo>
                    <a:lnTo>
                      <a:pt x="291" y="664"/>
                    </a:lnTo>
                    <a:lnTo>
                      <a:pt x="251" y="658"/>
                    </a:lnTo>
                    <a:lnTo>
                      <a:pt x="222" y="579"/>
                    </a:lnTo>
                    <a:lnTo>
                      <a:pt x="188" y="607"/>
                    </a:lnTo>
                    <a:lnTo>
                      <a:pt x="142" y="590"/>
                    </a:lnTo>
                    <a:lnTo>
                      <a:pt x="125" y="613"/>
                    </a:lnTo>
                    <a:lnTo>
                      <a:pt x="74" y="602"/>
                    </a:lnTo>
                    <a:lnTo>
                      <a:pt x="63" y="551"/>
                    </a:lnTo>
                    <a:lnTo>
                      <a:pt x="6" y="534"/>
                    </a:lnTo>
                    <a:lnTo>
                      <a:pt x="0" y="471"/>
                    </a:lnTo>
                    <a:lnTo>
                      <a:pt x="34" y="432"/>
                    </a:lnTo>
                    <a:lnTo>
                      <a:pt x="125" y="414"/>
                    </a:lnTo>
                    <a:lnTo>
                      <a:pt x="142" y="380"/>
                    </a:lnTo>
                    <a:lnTo>
                      <a:pt x="108" y="375"/>
                    </a:lnTo>
                    <a:lnTo>
                      <a:pt x="108" y="307"/>
                    </a:lnTo>
                    <a:lnTo>
                      <a:pt x="125" y="284"/>
                    </a:lnTo>
                    <a:lnTo>
                      <a:pt x="34" y="222"/>
                    </a:lnTo>
                    <a:lnTo>
                      <a:pt x="68" y="142"/>
                    </a:lnTo>
                    <a:lnTo>
                      <a:pt x="23" y="86"/>
                    </a:lnTo>
                    <a:lnTo>
                      <a:pt x="40" y="63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07" name="Freeform 61"/>
              <p:cNvSpPr>
                <a:spLocks/>
              </p:cNvSpPr>
              <p:nvPr/>
            </p:nvSpPr>
            <p:spPr bwMode="auto">
              <a:xfrm>
                <a:off x="2424" y="2567"/>
                <a:ext cx="599" cy="738"/>
              </a:xfrm>
              <a:custGeom>
                <a:avLst/>
                <a:gdLst>
                  <a:gd name="T0" fmla="*/ 40 w 599"/>
                  <a:gd name="T1" fmla="*/ 63 h 738"/>
                  <a:gd name="T2" fmla="*/ 57 w 599"/>
                  <a:gd name="T3" fmla="*/ 69 h 738"/>
                  <a:gd name="T4" fmla="*/ 68 w 599"/>
                  <a:gd name="T5" fmla="*/ 40 h 738"/>
                  <a:gd name="T6" fmla="*/ 108 w 599"/>
                  <a:gd name="T7" fmla="*/ 34 h 738"/>
                  <a:gd name="T8" fmla="*/ 108 w 599"/>
                  <a:gd name="T9" fmla="*/ 69 h 738"/>
                  <a:gd name="T10" fmla="*/ 160 w 599"/>
                  <a:gd name="T11" fmla="*/ 52 h 738"/>
                  <a:gd name="T12" fmla="*/ 228 w 599"/>
                  <a:gd name="T13" fmla="*/ 40 h 738"/>
                  <a:gd name="T14" fmla="*/ 297 w 599"/>
                  <a:gd name="T15" fmla="*/ 0 h 738"/>
                  <a:gd name="T16" fmla="*/ 371 w 599"/>
                  <a:gd name="T17" fmla="*/ 0 h 738"/>
                  <a:gd name="T18" fmla="*/ 445 w 599"/>
                  <a:gd name="T19" fmla="*/ 91 h 738"/>
                  <a:gd name="T20" fmla="*/ 491 w 599"/>
                  <a:gd name="T21" fmla="*/ 97 h 738"/>
                  <a:gd name="T22" fmla="*/ 491 w 599"/>
                  <a:gd name="T23" fmla="*/ 142 h 738"/>
                  <a:gd name="T24" fmla="*/ 531 w 599"/>
                  <a:gd name="T25" fmla="*/ 205 h 738"/>
                  <a:gd name="T26" fmla="*/ 513 w 599"/>
                  <a:gd name="T27" fmla="*/ 222 h 738"/>
                  <a:gd name="T28" fmla="*/ 576 w 599"/>
                  <a:gd name="T29" fmla="*/ 284 h 738"/>
                  <a:gd name="T30" fmla="*/ 588 w 599"/>
                  <a:gd name="T31" fmla="*/ 324 h 738"/>
                  <a:gd name="T32" fmla="*/ 565 w 599"/>
                  <a:gd name="T33" fmla="*/ 341 h 738"/>
                  <a:gd name="T34" fmla="*/ 576 w 599"/>
                  <a:gd name="T35" fmla="*/ 369 h 738"/>
                  <a:gd name="T36" fmla="*/ 570 w 599"/>
                  <a:gd name="T37" fmla="*/ 386 h 738"/>
                  <a:gd name="T38" fmla="*/ 491 w 599"/>
                  <a:gd name="T39" fmla="*/ 414 h 738"/>
                  <a:gd name="T40" fmla="*/ 508 w 599"/>
                  <a:gd name="T41" fmla="*/ 443 h 738"/>
                  <a:gd name="T42" fmla="*/ 491 w 599"/>
                  <a:gd name="T43" fmla="*/ 488 h 738"/>
                  <a:gd name="T44" fmla="*/ 508 w 599"/>
                  <a:gd name="T45" fmla="*/ 522 h 738"/>
                  <a:gd name="T46" fmla="*/ 565 w 599"/>
                  <a:gd name="T47" fmla="*/ 517 h 738"/>
                  <a:gd name="T48" fmla="*/ 599 w 599"/>
                  <a:gd name="T49" fmla="*/ 562 h 738"/>
                  <a:gd name="T50" fmla="*/ 559 w 599"/>
                  <a:gd name="T51" fmla="*/ 562 h 738"/>
                  <a:gd name="T52" fmla="*/ 314 w 599"/>
                  <a:gd name="T53" fmla="*/ 738 h 738"/>
                  <a:gd name="T54" fmla="*/ 274 w 599"/>
                  <a:gd name="T55" fmla="*/ 692 h 738"/>
                  <a:gd name="T56" fmla="*/ 291 w 599"/>
                  <a:gd name="T57" fmla="*/ 664 h 738"/>
                  <a:gd name="T58" fmla="*/ 251 w 599"/>
                  <a:gd name="T59" fmla="*/ 658 h 738"/>
                  <a:gd name="T60" fmla="*/ 222 w 599"/>
                  <a:gd name="T61" fmla="*/ 579 h 738"/>
                  <a:gd name="T62" fmla="*/ 188 w 599"/>
                  <a:gd name="T63" fmla="*/ 607 h 738"/>
                  <a:gd name="T64" fmla="*/ 142 w 599"/>
                  <a:gd name="T65" fmla="*/ 590 h 738"/>
                  <a:gd name="T66" fmla="*/ 125 w 599"/>
                  <a:gd name="T67" fmla="*/ 613 h 738"/>
                  <a:gd name="T68" fmla="*/ 74 w 599"/>
                  <a:gd name="T69" fmla="*/ 602 h 738"/>
                  <a:gd name="T70" fmla="*/ 63 w 599"/>
                  <a:gd name="T71" fmla="*/ 551 h 738"/>
                  <a:gd name="T72" fmla="*/ 6 w 599"/>
                  <a:gd name="T73" fmla="*/ 534 h 738"/>
                  <a:gd name="T74" fmla="*/ 0 w 599"/>
                  <a:gd name="T75" fmla="*/ 471 h 738"/>
                  <a:gd name="T76" fmla="*/ 34 w 599"/>
                  <a:gd name="T77" fmla="*/ 432 h 738"/>
                  <a:gd name="T78" fmla="*/ 125 w 599"/>
                  <a:gd name="T79" fmla="*/ 414 h 738"/>
                  <a:gd name="T80" fmla="*/ 142 w 599"/>
                  <a:gd name="T81" fmla="*/ 380 h 738"/>
                  <a:gd name="T82" fmla="*/ 108 w 599"/>
                  <a:gd name="T83" fmla="*/ 375 h 738"/>
                  <a:gd name="T84" fmla="*/ 108 w 599"/>
                  <a:gd name="T85" fmla="*/ 307 h 738"/>
                  <a:gd name="T86" fmla="*/ 125 w 599"/>
                  <a:gd name="T87" fmla="*/ 284 h 738"/>
                  <a:gd name="T88" fmla="*/ 34 w 599"/>
                  <a:gd name="T89" fmla="*/ 222 h 738"/>
                  <a:gd name="T90" fmla="*/ 68 w 599"/>
                  <a:gd name="T91" fmla="*/ 142 h 738"/>
                  <a:gd name="T92" fmla="*/ 23 w 599"/>
                  <a:gd name="T93" fmla="*/ 86 h 738"/>
                  <a:gd name="T94" fmla="*/ 40 w 599"/>
                  <a:gd name="T95" fmla="*/ 63 h 73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599"/>
                  <a:gd name="T145" fmla="*/ 0 h 738"/>
                  <a:gd name="T146" fmla="*/ 599 w 599"/>
                  <a:gd name="T147" fmla="*/ 738 h 738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599" h="738">
                    <a:moveTo>
                      <a:pt x="40" y="63"/>
                    </a:moveTo>
                    <a:lnTo>
                      <a:pt x="57" y="69"/>
                    </a:lnTo>
                    <a:lnTo>
                      <a:pt x="68" y="40"/>
                    </a:lnTo>
                    <a:lnTo>
                      <a:pt x="108" y="34"/>
                    </a:lnTo>
                    <a:lnTo>
                      <a:pt x="108" y="69"/>
                    </a:lnTo>
                    <a:lnTo>
                      <a:pt x="160" y="52"/>
                    </a:lnTo>
                    <a:lnTo>
                      <a:pt x="228" y="40"/>
                    </a:lnTo>
                    <a:lnTo>
                      <a:pt x="297" y="0"/>
                    </a:lnTo>
                    <a:lnTo>
                      <a:pt x="371" y="0"/>
                    </a:lnTo>
                    <a:lnTo>
                      <a:pt x="445" y="91"/>
                    </a:lnTo>
                    <a:lnTo>
                      <a:pt x="491" y="97"/>
                    </a:lnTo>
                    <a:lnTo>
                      <a:pt x="491" y="142"/>
                    </a:lnTo>
                    <a:lnTo>
                      <a:pt x="531" y="205"/>
                    </a:lnTo>
                    <a:lnTo>
                      <a:pt x="513" y="222"/>
                    </a:lnTo>
                    <a:lnTo>
                      <a:pt x="576" y="284"/>
                    </a:lnTo>
                    <a:lnTo>
                      <a:pt x="588" y="324"/>
                    </a:lnTo>
                    <a:lnTo>
                      <a:pt x="565" y="341"/>
                    </a:lnTo>
                    <a:lnTo>
                      <a:pt x="576" y="369"/>
                    </a:lnTo>
                    <a:lnTo>
                      <a:pt x="570" y="386"/>
                    </a:lnTo>
                    <a:lnTo>
                      <a:pt x="491" y="414"/>
                    </a:lnTo>
                    <a:lnTo>
                      <a:pt x="508" y="443"/>
                    </a:lnTo>
                    <a:lnTo>
                      <a:pt x="491" y="488"/>
                    </a:lnTo>
                    <a:lnTo>
                      <a:pt x="508" y="522"/>
                    </a:lnTo>
                    <a:lnTo>
                      <a:pt x="565" y="517"/>
                    </a:lnTo>
                    <a:lnTo>
                      <a:pt x="599" y="562"/>
                    </a:lnTo>
                    <a:lnTo>
                      <a:pt x="559" y="562"/>
                    </a:lnTo>
                    <a:lnTo>
                      <a:pt x="314" y="738"/>
                    </a:lnTo>
                    <a:lnTo>
                      <a:pt x="274" y="692"/>
                    </a:lnTo>
                    <a:lnTo>
                      <a:pt x="291" y="664"/>
                    </a:lnTo>
                    <a:lnTo>
                      <a:pt x="251" y="658"/>
                    </a:lnTo>
                    <a:lnTo>
                      <a:pt x="222" y="579"/>
                    </a:lnTo>
                    <a:lnTo>
                      <a:pt x="188" y="607"/>
                    </a:lnTo>
                    <a:lnTo>
                      <a:pt x="142" y="590"/>
                    </a:lnTo>
                    <a:lnTo>
                      <a:pt x="125" y="613"/>
                    </a:lnTo>
                    <a:lnTo>
                      <a:pt x="74" y="602"/>
                    </a:lnTo>
                    <a:lnTo>
                      <a:pt x="63" y="551"/>
                    </a:lnTo>
                    <a:lnTo>
                      <a:pt x="6" y="534"/>
                    </a:lnTo>
                    <a:lnTo>
                      <a:pt x="0" y="471"/>
                    </a:lnTo>
                    <a:lnTo>
                      <a:pt x="34" y="432"/>
                    </a:lnTo>
                    <a:lnTo>
                      <a:pt x="125" y="414"/>
                    </a:lnTo>
                    <a:lnTo>
                      <a:pt x="142" y="380"/>
                    </a:lnTo>
                    <a:lnTo>
                      <a:pt x="108" y="375"/>
                    </a:lnTo>
                    <a:lnTo>
                      <a:pt x="108" y="307"/>
                    </a:lnTo>
                    <a:lnTo>
                      <a:pt x="125" y="284"/>
                    </a:lnTo>
                    <a:lnTo>
                      <a:pt x="34" y="222"/>
                    </a:lnTo>
                    <a:lnTo>
                      <a:pt x="68" y="142"/>
                    </a:lnTo>
                    <a:lnTo>
                      <a:pt x="23" y="86"/>
                    </a:lnTo>
                    <a:lnTo>
                      <a:pt x="40" y="63"/>
                    </a:lnTo>
                    <a:close/>
                  </a:path>
                </a:pathLst>
              </a:custGeom>
              <a:solidFill>
                <a:srgbClr val="FFFF00"/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9" name="Freeform 62"/>
              <p:cNvSpPr>
                <a:spLocks/>
              </p:cNvSpPr>
              <p:nvPr/>
            </p:nvSpPr>
            <p:spPr bwMode="auto">
              <a:xfrm>
                <a:off x="2867" y="2290"/>
                <a:ext cx="474" cy="612"/>
              </a:xfrm>
              <a:custGeom>
                <a:avLst/>
                <a:gdLst/>
                <a:ahLst/>
                <a:cxnLst>
                  <a:cxn ang="0">
                    <a:pos x="46" y="272"/>
                  </a:cxn>
                  <a:cxn ang="0">
                    <a:pos x="80" y="232"/>
                  </a:cxn>
                  <a:cxn ang="0">
                    <a:pos x="137" y="232"/>
                  </a:cxn>
                  <a:cxn ang="0">
                    <a:pos x="137" y="187"/>
                  </a:cxn>
                  <a:cxn ang="0">
                    <a:pos x="149" y="130"/>
                  </a:cxn>
                  <a:cxn ang="0">
                    <a:pos x="183" y="119"/>
                  </a:cxn>
                  <a:cxn ang="0">
                    <a:pos x="200" y="79"/>
                  </a:cxn>
                  <a:cxn ang="0">
                    <a:pos x="246" y="56"/>
                  </a:cxn>
                  <a:cxn ang="0">
                    <a:pos x="263" y="0"/>
                  </a:cxn>
                  <a:cxn ang="0">
                    <a:pos x="303" y="17"/>
                  </a:cxn>
                  <a:cxn ang="0">
                    <a:pos x="331" y="0"/>
                  </a:cxn>
                  <a:cxn ang="0">
                    <a:pos x="388" y="11"/>
                  </a:cxn>
                  <a:cxn ang="0">
                    <a:pos x="388" y="51"/>
                  </a:cxn>
                  <a:cxn ang="0">
                    <a:pos x="457" y="79"/>
                  </a:cxn>
                  <a:cxn ang="0">
                    <a:pos x="445" y="113"/>
                  </a:cxn>
                  <a:cxn ang="0">
                    <a:pos x="474" y="153"/>
                  </a:cxn>
                  <a:cxn ang="0">
                    <a:pos x="445" y="187"/>
                  </a:cxn>
                  <a:cxn ang="0">
                    <a:pos x="411" y="181"/>
                  </a:cxn>
                  <a:cxn ang="0">
                    <a:pos x="400" y="221"/>
                  </a:cxn>
                  <a:cxn ang="0">
                    <a:pos x="377" y="243"/>
                  </a:cxn>
                  <a:cxn ang="0">
                    <a:pos x="377" y="283"/>
                  </a:cxn>
                  <a:cxn ang="0">
                    <a:pos x="348" y="300"/>
                  </a:cxn>
                  <a:cxn ang="0">
                    <a:pos x="405" y="391"/>
                  </a:cxn>
                  <a:cxn ang="0">
                    <a:pos x="388" y="397"/>
                  </a:cxn>
                  <a:cxn ang="0">
                    <a:pos x="405" y="442"/>
                  </a:cxn>
                  <a:cxn ang="0">
                    <a:pos x="383" y="442"/>
                  </a:cxn>
                  <a:cxn ang="0">
                    <a:pos x="371" y="459"/>
                  </a:cxn>
                  <a:cxn ang="0">
                    <a:pos x="331" y="527"/>
                  </a:cxn>
                  <a:cxn ang="0">
                    <a:pos x="268" y="550"/>
                  </a:cxn>
                  <a:cxn ang="0">
                    <a:pos x="217" y="606"/>
                  </a:cxn>
                  <a:cxn ang="0">
                    <a:pos x="131" y="561"/>
                  </a:cxn>
                  <a:cxn ang="0">
                    <a:pos x="74" y="504"/>
                  </a:cxn>
                  <a:cxn ang="0">
                    <a:pos x="86" y="476"/>
                  </a:cxn>
                  <a:cxn ang="0">
                    <a:pos x="52" y="425"/>
                  </a:cxn>
                  <a:cxn ang="0">
                    <a:pos x="52" y="374"/>
                  </a:cxn>
                  <a:cxn ang="0">
                    <a:pos x="57" y="334"/>
                  </a:cxn>
                  <a:cxn ang="0">
                    <a:pos x="34" y="323"/>
                  </a:cxn>
                  <a:cxn ang="0">
                    <a:pos x="46" y="306"/>
                  </a:cxn>
                  <a:cxn ang="0">
                    <a:pos x="0" y="294"/>
                  </a:cxn>
                  <a:cxn ang="0">
                    <a:pos x="0" y="260"/>
                  </a:cxn>
                  <a:cxn ang="0">
                    <a:pos x="17" y="249"/>
                  </a:cxn>
                  <a:cxn ang="0">
                    <a:pos x="46" y="272"/>
                  </a:cxn>
                </a:cxnLst>
                <a:rect l="0" t="0" r="r" b="b"/>
                <a:pathLst>
                  <a:path w="474" h="606">
                    <a:moveTo>
                      <a:pt x="46" y="272"/>
                    </a:moveTo>
                    <a:lnTo>
                      <a:pt x="80" y="232"/>
                    </a:lnTo>
                    <a:lnTo>
                      <a:pt x="137" y="232"/>
                    </a:lnTo>
                    <a:lnTo>
                      <a:pt x="137" y="187"/>
                    </a:lnTo>
                    <a:lnTo>
                      <a:pt x="149" y="130"/>
                    </a:lnTo>
                    <a:lnTo>
                      <a:pt x="183" y="119"/>
                    </a:lnTo>
                    <a:lnTo>
                      <a:pt x="200" y="79"/>
                    </a:lnTo>
                    <a:lnTo>
                      <a:pt x="246" y="56"/>
                    </a:lnTo>
                    <a:lnTo>
                      <a:pt x="263" y="0"/>
                    </a:lnTo>
                    <a:lnTo>
                      <a:pt x="303" y="17"/>
                    </a:lnTo>
                    <a:lnTo>
                      <a:pt x="331" y="0"/>
                    </a:lnTo>
                    <a:lnTo>
                      <a:pt x="388" y="11"/>
                    </a:lnTo>
                    <a:lnTo>
                      <a:pt x="388" y="51"/>
                    </a:lnTo>
                    <a:lnTo>
                      <a:pt x="457" y="79"/>
                    </a:lnTo>
                    <a:lnTo>
                      <a:pt x="445" y="113"/>
                    </a:lnTo>
                    <a:lnTo>
                      <a:pt x="474" y="153"/>
                    </a:lnTo>
                    <a:lnTo>
                      <a:pt x="445" y="187"/>
                    </a:lnTo>
                    <a:lnTo>
                      <a:pt x="411" y="181"/>
                    </a:lnTo>
                    <a:lnTo>
                      <a:pt x="400" y="221"/>
                    </a:lnTo>
                    <a:lnTo>
                      <a:pt x="377" y="243"/>
                    </a:lnTo>
                    <a:lnTo>
                      <a:pt x="377" y="283"/>
                    </a:lnTo>
                    <a:lnTo>
                      <a:pt x="348" y="300"/>
                    </a:lnTo>
                    <a:lnTo>
                      <a:pt x="405" y="391"/>
                    </a:lnTo>
                    <a:lnTo>
                      <a:pt x="388" y="397"/>
                    </a:lnTo>
                    <a:lnTo>
                      <a:pt x="405" y="442"/>
                    </a:lnTo>
                    <a:lnTo>
                      <a:pt x="383" y="442"/>
                    </a:lnTo>
                    <a:lnTo>
                      <a:pt x="371" y="459"/>
                    </a:lnTo>
                    <a:lnTo>
                      <a:pt x="331" y="527"/>
                    </a:lnTo>
                    <a:lnTo>
                      <a:pt x="268" y="550"/>
                    </a:lnTo>
                    <a:lnTo>
                      <a:pt x="217" y="606"/>
                    </a:lnTo>
                    <a:lnTo>
                      <a:pt x="131" y="561"/>
                    </a:lnTo>
                    <a:lnTo>
                      <a:pt x="74" y="504"/>
                    </a:lnTo>
                    <a:lnTo>
                      <a:pt x="86" y="476"/>
                    </a:lnTo>
                    <a:lnTo>
                      <a:pt x="52" y="425"/>
                    </a:lnTo>
                    <a:lnTo>
                      <a:pt x="52" y="374"/>
                    </a:lnTo>
                    <a:lnTo>
                      <a:pt x="57" y="334"/>
                    </a:lnTo>
                    <a:lnTo>
                      <a:pt x="34" y="323"/>
                    </a:lnTo>
                    <a:lnTo>
                      <a:pt x="46" y="306"/>
                    </a:lnTo>
                    <a:lnTo>
                      <a:pt x="0" y="294"/>
                    </a:lnTo>
                    <a:lnTo>
                      <a:pt x="0" y="260"/>
                    </a:lnTo>
                    <a:lnTo>
                      <a:pt x="17" y="249"/>
                    </a:lnTo>
                    <a:lnTo>
                      <a:pt x="46" y="272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09" name="Freeform 63"/>
              <p:cNvSpPr>
                <a:spLocks/>
              </p:cNvSpPr>
              <p:nvPr/>
            </p:nvSpPr>
            <p:spPr bwMode="auto">
              <a:xfrm>
                <a:off x="2863" y="2290"/>
                <a:ext cx="474" cy="606"/>
              </a:xfrm>
              <a:custGeom>
                <a:avLst/>
                <a:gdLst>
                  <a:gd name="T0" fmla="*/ 46 w 474"/>
                  <a:gd name="T1" fmla="*/ 272 h 606"/>
                  <a:gd name="T2" fmla="*/ 80 w 474"/>
                  <a:gd name="T3" fmla="*/ 232 h 606"/>
                  <a:gd name="T4" fmla="*/ 137 w 474"/>
                  <a:gd name="T5" fmla="*/ 232 h 606"/>
                  <a:gd name="T6" fmla="*/ 137 w 474"/>
                  <a:gd name="T7" fmla="*/ 187 h 606"/>
                  <a:gd name="T8" fmla="*/ 149 w 474"/>
                  <a:gd name="T9" fmla="*/ 130 h 606"/>
                  <a:gd name="T10" fmla="*/ 183 w 474"/>
                  <a:gd name="T11" fmla="*/ 119 h 606"/>
                  <a:gd name="T12" fmla="*/ 200 w 474"/>
                  <a:gd name="T13" fmla="*/ 79 h 606"/>
                  <a:gd name="T14" fmla="*/ 246 w 474"/>
                  <a:gd name="T15" fmla="*/ 56 h 606"/>
                  <a:gd name="T16" fmla="*/ 263 w 474"/>
                  <a:gd name="T17" fmla="*/ 0 h 606"/>
                  <a:gd name="T18" fmla="*/ 303 w 474"/>
                  <a:gd name="T19" fmla="*/ 17 h 606"/>
                  <a:gd name="T20" fmla="*/ 331 w 474"/>
                  <a:gd name="T21" fmla="*/ 0 h 606"/>
                  <a:gd name="T22" fmla="*/ 388 w 474"/>
                  <a:gd name="T23" fmla="*/ 11 h 606"/>
                  <a:gd name="T24" fmla="*/ 388 w 474"/>
                  <a:gd name="T25" fmla="*/ 51 h 606"/>
                  <a:gd name="T26" fmla="*/ 457 w 474"/>
                  <a:gd name="T27" fmla="*/ 79 h 606"/>
                  <a:gd name="T28" fmla="*/ 445 w 474"/>
                  <a:gd name="T29" fmla="*/ 113 h 606"/>
                  <a:gd name="T30" fmla="*/ 474 w 474"/>
                  <a:gd name="T31" fmla="*/ 153 h 606"/>
                  <a:gd name="T32" fmla="*/ 445 w 474"/>
                  <a:gd name="T33" fmla="*/ 187 h 606"/>
                  <a:gd name="T34" fmla="*/ 411 w 474"/>
                  <a:gd name="T35" fmla="*/ 181 h 606"/>
                  <a:gd name="T36" fmla="*/ 400 w 474"/>
                  <a:gd name="T37" fmla="*/ 221 h 606"/>
                  <a:gd name="T38" fmla="*/ 377 w 474"/>
                  <a:gd name="T39" fmla="*/ 243 h 606"/>
                  <a:gd name="T40" fmla="*/ 377 w 474"/>
                  <a:gd name="T41" fmla="*/ 283 h 606"/>
                  <a:gd name="T42" fmla="*/ 348 w 474"/>
                  <a:gd name="T43" fmla="*/ 300 h 606"/>
                  <a:gd name="T44" fmla="*/ 405 w 474"/>
                  <a:gd name="T45" fmla="*/ 391 h 606"/>
                  <a:gd name="T46" fmla="*/ 388 w 474"/>
                  <a:gd name="T47" fmla="*/ 397 h 606"/>
                  <a:gd name="T48" fmla="*/ 405 w 474"/>
                  <a:gd name="T49" fmla="*/ 442 h 606"/>
                  <a:gd name="T50" fmla="*/ 383 w 474"/>
                  <a:gd name="T51" fmla="*/ 442 h 606"/>
                  <a:gd name="T52" fmla="*/ 371 w 474"/>
                  <a:gd name="T53" fmla="*/ 459 h 606"/>
                  <a:gd name="T54" fmla="*/ 331 w 474"/>
                  <a:gd name="T55" fmla="*/ 527 h 606"/>
                  <a:gd name="T56" fmla="*/ 268 w 474"/>
                  <a:gd name="T57" fmla="*/ 550 h 606"/>
                  <a:gd name="T58" fmla="*/ 217 w 474"/>
                  <a:gd name="T59" fmla="*/ 606 h 606"/>
                  <a:gd name="T60" fmla="*/ 131 w 474"/>
                  <a:gd name="T61" fmla="*/ 561 h 606"/>
                  <a:gd name="T62" fmla="*/ 74 w 474"/>
                  <a:gd name="T63" fmla="*/ 504 h 606"/>
                  <a:gd name="T64" fmla="*/ 86 w 474"/>
                  <a:gd name="T65" fmla="*/ 476 h 606"/>
                  <a:gd name="T66" fmla="*/ 52 w 474"/>
                  <a:gd name="T67" fmla="*/ 425 h 606"/>
                  <a:gd name="T68" fmla="*/ 52 w 474"/>
                  <a:gd name="T69" fmla="*/ 374 h 606"/>
                  <a:gd name="T70" fmla="*/ 57 w 474"/>
                  <a:gd name="T71" fmla="*/ 334 h 606"/>
                  <a:gd name="T72" fmla="*/ 34 w 474"/>
                  <a:gd name="T73" fmla="*/ 323 h 606"/>
                  <a:gd name="T74" fmla="*/ 46 w 474"/>
                  <a:gd name="T75" fmla="*/ 306 h 606"/>
                  <a:gd name="T76" fmla="*/ 0 w 474"/>
                  <a:gd name="T77" fmla="*/ 294 h 606"/>
                  <a:gd name="T78" fmla="*/ 0 w 474"/>
                  <a:gd name="T79" fmla="*/ 260 h 606"/>
                  <a:gd name="T80" fmla="*/ 17 w 474"/>
                  <a:gd name="T81" fmla="*/ 249 h 606"/>
                  <a:gd name="T82" fmla="*/ 46 w 474"/>
                  <a:gd name="T83" fmla="*/ 272 h 60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74"/>
                  <a:gd name="T127" fmla="*/ 0 h 606"/>
                  <a:gd name="T128" fmla="*/ 474 w 474"/>
                  <a:gd name="T129" fmla="*/ 606 h 60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74" h="606">
                    <a:moveTo>
                      <a:pt x="46" y="272"/>
                    </a:moveTo>
                    <a:lnTo>
                      <a:pt x="80" y="232"/>
                    </a:lnTo>
                    <a:lnTo>
                      <a:pt x="137" y="232"/>
                    </a:lnTo>
                    <a:lnTo>
                      <a:pt x="137" y="187"/>
                    </a:lnTo>
                    <a:lnTo>
                      <a:pt x="149" y="130"/>
                    </a:lnTo>
                    <a:lnTo>
                      <a:pt x="183" y="119"/>
                    </a:lnTo>
                    <a:lnTo>
                      <a:pt x="200" y="79"/>
                    </a:lnTo>
                    <a:lnTo>
                      <a:pt x="246" y="56"/>
                    </a:lnTo>
                    <a:lnTo>
                      <a:pt x="263" y="0"/>
                    </a:lnTo>
                    <a:lnTo>
                      <a:pt x="303" y="17"/>
                    </a:lnTo>
                    <a:lnTo>
                      <a:pt x="331" y="0"/>
                    </a:lnTo>
                    <a:lnTo>
                      <a:pt x="388" y="11"/>
                    </a:lnTo>
                    <a:lnTo>
                      <a:pt x="388" y="51"/>
                    </a:lnTo>
                    <a:lnTo>
                      <a:pt x="457" y="79"/>
                    </a:lnTo>
                    <a:lnTo>
                      <a:pt x="445" y="113"/>
                    </a:lnTo>
                    <a:lnTo>
                      <a:pt x="474" y="153"/>
                    </a:lnTo>
                    <a:lnTo>
                      <a:pt x="445" y="187"/>
                    </a:lnTo>
                    <a:lnTo>
                      <a:pt x="411" y="181"/>
                    </a:lnTo>
                    <a:lnTo>
                      <a:pt x="400" y="221"/>
                    </a:lnTo>
                    <a:lnTo>
                      <a:pt x="377" y="243"/>
                    </a:lnTo>
                    <a:lnTo>
                      <a:pt x="377" y="283"/>
                    </a:lnTo>
                    <a:lnTo>
                      <a:pt x="348" y="300"/>
                    </a:lnTo>
                    <a:lnTo>
                      <a:pt x="405" y="391"/>
                    </a:lnTo>
                    <a:lnTo>
                      <a:pt x="388" y="397"/>
                    </a:lnTo>
                    <a:lnTo>
                      <a:pt x="405" y="442"/>
                    </a:lnTo>
                    <a:lnTo>
                      <a:pt x="383" y="442"/>
                    </a:lnTo>
                    <a:lnTo>
                      <a:pt x="371" y="459"/>
                    </a:lnTo>
                    <a:lnTo>
                      <a:pt x="331" y="527"/>
                    </a:lnTo>
                    <a:lnTo>
                      <a:pt x="268" y="550"/>
                    </a:lnTo>
                    <a:lnTo>
                      <a:pt x="217" y="606"/>
                    </a:lnTo>
                    <a:lnTo>
                      <a:pt x="131" y="561"/>
                    </a:lnTo>
                    <a:lnTo>
                      <a:pt x="74" y="504"/>
                    </a:lnTo>
                    <a:lnTo>
                      <a:pt x="86" y="476"/>
                    </a:lnTo>
                    <a:lnTo>
                      <a:pt x="52" y="425"/>
                    </a:lnTo>
                    <a:lnTo>
                      <a:pt x="52" y="374"/>
                    </a:lnTo>
                    <a:lnTo>
                      <a:pt x="57" y="334"/>
                    </a:lnTo>
                    <a:lnTo>
                      <a:pt x="34" y="323"/>
                    </a:lnTo>
                    <a:lnTo>
                      <a:pt x="46" y="306"/>
                    </a:lnTo>
                    <a:lnTo>
                      <a:pt x="0" y="294"/>
                    </a:lnTo>
                    <a:lnTo>
                      <a:pt x="0" y="260"/>
                    </a:lnTo>
                    <a:lnTo>
                      <a:pt x="17" y="249"/>
                    </a:lnTo>
                    <a:lnTo>
                      <a:pt x="46" y="272"/>
                    </a:lnTo>
                    <a:close/>
                  </a:path>
                </a:pathLst>
              </a:custGeom>
              <a:solidFill>
                <a:srgbClr val="FFFF00"/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1" name="Freeform 64"/>
              <p:cNvSpPr>
                <a:spLocks/>
              </p:cNvSpPr>
              <p:nvPr/>
            </p:nvSpPr>
            <p:spPr bwMode="auto">
              <a:xfrm>
                <a:off x="2007" y="3225"/>
                <a:ext cx="677" cy="692"/>
              </a:xfrm>
              <a:custGeom>
                <a:avLst/>
                <a:gdLst/>
                <a:ahLst/>
                <a:cxnLst>
                  <a:cxn ang="0">
                    <a:pos x="0" y="142"/>
                  </a:cxn>
                  <a:cxn ang="0">
                    <a:pos x="40" y="74"/>
                  </a:cxn>
                  <a:cxn ang="0">
                    <a:pos x="126" y="68"/>
                  </a:cxn>
                  <a:cxn ang="0">
                    <a:pos x="154" y="6"/>
                  </a:cxn>
                  <a:cxn ang="0">
                    <a:pos x="194" y="0"/>
                  </a:cxn>
                  <a:cxn ang="0">
                    <a:pos x="229" y="29"/>
                  </a:cxn>
                  <a:cxn ang="0">
                    <a:pos x="268" y="6"/>
                  </a:cxn>
                  <a:cxn ang="0">
                    <a:pos x="303" y="12"/>
                  </a:cxn>
                  <a:cxn ang="0">
                    <a:pos x="343" y="85"/>
                  </a:cxn>
                  <a:cxn ang="0">
                    <a:pos x="457" y="131"/>
                  </a:cxn>
                  <a:cxn ang="0">
                    <a:pos x="468" y="176"/>
                  </a:cxn>
                  <a:cxn ang="0">
                    <a:pos x="514" y="154"/>
                  </a:cxn>
                  <a:cxn ang="0">
                    <a:pos x="520" y="227"/>
                  </a:cxn>
                  <a:cxn ang="0">
                    <a:pos x="599" y="295"/>
                  </a:cxn>
                  <a:cxn ang="0">
                    <a:pos x="611" y="267"/>
                  </a:cxn>
                  <a:cxn ang="0">
                    <a:pos x="634" y="278"/>
                  </a:cxn>
                  <a:cxn ang="0">
                    <a:pos x="634" y="307"/>
                  </a:cxn>
                  <a:cxn ang="0">
                    <a:pos x="674" y="369"/>
                  </a:cxn>
                  <a:cxn ang="0">
                    <a:pos x="679" y="420"/>
                  </a:cxn>
                  <a:cxn ang="0">
                    <a:pos x="639" y="420"/>
                  </a:cxn>
                  <a:cxn ang="0">
                    <a:pos x="605" y="369"/>
                  </a:cxn>
                  <a:cxn ang="0">
                    <a:pos x="571" y="358"/>
                  </a:cxn>
                  <a:cxn ang="0">
                    <a:pos x="520" y="375"/>
                  </a:cxn>
                  <a:cxn ang="0">
                    <a:pos x="474" y="420"/>
                  </a:cxn>
                  <a:cxn ang="0">
                    <a:pos x="474" y="471"/>
                  </a:cxn>
                  <a:cxn ang="0">
                    <a:pos x="451" y="494"/>
                  </a:cxn>
                  <a:cxn ang="0">
                    <a:pos x="423" y="488"/>
                  </a:cxn>
                  <a:cxn ang="0">
                    <a:pos x="411" y="522"/>
                  </a:cxn>
                  <a:cxn ang="0">
                    <a:pos x="383" y="545"/>
                  </a:cxn>
                  <a:cxn ang="0">
                    <a:pos x="417" y="653"/>
                  </a:cxn>
                  <a:cxn ang="0">
                    <a:pos x="377" y="692"/>
                  </a:cxn>
                  <a:cxn ang="0">
                    <a:pos x="365" y="653"/>
                  </a:cxn>
                  <a:cxn ang="0">
                    <a:pos x="326" y="647"/>
                  </a:cxn>
                  <a:cxn ang="0">
                    <a:pos x="303" y="613"/>
                  </a:cxn>
                  <a:cxn ang="0">
                    <a:pos x="240" y="647"/>
                  </a:cxn>
                  <a:cxn ang="0">
                    <a:pos x="160" y="613"/>
                  </a:cxn>
                  <a:cxn ang="0">
                    <a:pos x="143" y="562"/>
                  </a:cxn>
                  <a:cxn ang="0">
                    <a:pos x="160" y="528"/>
                  </a:cxn>
                  <a:cxn ang="0">
                    <a:pos x="103" y="494"/>
                  </a:cxn>
                  <a:cxn ang="0">
                    <a:pos x="114" y="397"/>
                  </a:cxn>
                  <a:cxn ang="0">
                    <a:pos x="86" y="369"/>
                  </a:cxn>
                  <a:cxn ang="0">
                    <a:pos x="92" y="335"/>
                  </a:cxn>
                  <a:cxn ang="0">
                    <a:pos x="52" y="278"/>
                  </a:cxn>
                  <a:cxn ang="0">
                    <a:pos x="80" y="244"/>
                  </a:cxn>
                  <a:cxn ang="0">
                    <a:pos x="0" y="165"/>
                  </a:cxn>
                  <a:cxn ang="0">
                    <a:pos x="0" y="142"/>
                  </a:cxn>
                </a:cxnLst>
                <a:rect l="0" t="0" r="r" b="b"/>
                <a:pathLst>
                  <a:path w="679" h="692">
                    <a:moveTo>
                      <a:pt x="0" y="142"/>
                    </a:moveTo>
                    <a:lnTo>
                      <a:pt x="40" y="74"/>
                    </a:lnTo>
                    <a:lnTo>
                      <a:pt x="126" y="68"/>
                    </a:lnTo>
                    <a:lnTo>
                      <a:pt x="154" y="6"/>
                    </a:lnTo>
                    <a:lnTo>
                      <a:pt x="194" y="0"/>
                    </a:lnTo>
                    <a:lnTo>
                      <a:pt x="229" y="29"/>
                    </a:lnTo>
                    <a:lnTo>
                      <a:pt x="268" y="6"/>
                    </a:lnTo>
                    <a:lnTo>
                      <a:pt x="303" y="12"/>
                    </a:lnTo>
                    <a:lnTo>
                      <a:pt x="343" y="85"/>
                    </a:lnTo>
                    <a:lnTo>
                      <a:pt x="457" y="131"/>
                    </a:lnTo>
                    <a:lnTo>
                      <a:pt x="468" y="176"/>
                    </a:lnTo>
                    <a:lnTo>
                      <a:pt x="514" y="154"/>
                    </a:lnTo>
                    <a:lnTo>
                      <a:pt x="520" y="227"/>
                    </a:lnTo>
                    <a:lnTo>
                      <a:pt x="599" y="295"/>
                    </a:lnTo>
                    <a:lnTo>
                      <a:pt x="611" y="267"/>
                    </a:lnTo>
                    <a:lnTo>
                      <a:pt x="634" y="278"/>
                    </a:lnTo>
                    <a:lnTo>
                      <a:pt x="634" y="307"/>
                    </a:lnTo>
                    <a:lnTo>
                      <a:pt x="674" y="369"/>
                    </a:lnTo>
                    <a:lnTo>
                      <a:pt x="679" y="420"/>
                    </a:lnTo>
                    <a:lnTo>
                      <a:pt x="639" y="420"/>
                    </a:lnTo>
                    <a:lnTo>
                      <a:pt x="605" y="369"/>
                    </a:lnTo>
                    <a:lnTo>
                      <a:pt x="571" y="358"/>
                    </a:lnTo>
                    <a:lnTo>
                      <a:pt x="520" y="375"/>
                    </a:lnTo>
                    <a:lnTo>
                      <a:pt x="474" y="420"/>
                    </a:lnTo>
                    <a:lnTo>
                      <a:pt x="474" y="471"/>
                    </a:lnTo>
                    <a:lnTo>
                      <a:pt x="451" y="494"/>
                    </a:lnTo>
                    <a:lnTo>
                      <a:pt x="423" y="488"/>
                    </a:lnTo>
                    <a:lnTo>
                      <a:pt x="411" y="522"/>
                    </a:lnTo>
                    <a:lnTo>
                      <a:pt x="383" y="545"/>
                    </a:lnTo>
                    <a:lnTo>
                      <a:pt x="417" y="653"/>
                    </a:lnTo>
                    <a:lnTo>
                      <a:pt x="377" y="692"/>
                    </a:lnTo>
                    <a:lnTo>
                      <a:pt x="365" y="653"/>
                    </a:lnTo>
                    <a:lnTo>
                      <a:pt x="326" y="647"/>
                    </a:lnTo>
                    <a:lnTo>
                      <a:pt x="303" y="613"/>
                    </a:lnTo>
                    <a:lnTo>
                      <a:pt x="240" y="647"/>
                    </a:lnTo>
                    <a:lnTo>
                      <a:pt x="160" y="613"/>
                    </a:lnTo>
                    <a:lnTo>
                      <a:pt x="143" y="562"/>
                    </a:lnTo>
                    <a:lnTo>
                      <a:pt x="160" y="528"/>
                    </a:lnTo>
                    <a:lnTo>
                      <a:pt x="103" y="494"/>
                    </a:lnTo>
                    <a:lnTo>
                      <a:pt x="114" y="397"/>
                    </a:lnTo>
                    <a:lnTo>
                      <a:pt x="86" y="369"/>
                    </a:lnTo>
                    <a:lnTo>
                      <a:pt x="92" y="335"/>
                    </a:lnTo>
                    <a:lnTo>
                      <a:pt x="52" y="278"/>
                    </a:lnTo>
                    <a:lnTo>
                      <a:pt x="80" y="244"/>
                    </a:lnTo>
                    <a:lnTo>
                      <a:pt x="0" y="165"/>
                    </a:lnTo>
                    <a:lnTo>
                      <a:pt x="0" y="142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2" name="Freeform 65"/>
              <p:cNvSpPr>
                <a:spLocks/>
              </p:cNvSpPr>
              <p:nvPr/>
            </p:nvSpPr>
            <p:spPr bwMode="auto">
              <a:xfrm>
                <a:off x="2007" y="3225"/>
                <a:ext cx="679" cy="692"/>
              </a:xfrm>
              <a:custGeom>
                <a:avLst/>
                <a:gdLst>
                  <a:gd name="T0" fmla="*/ 0 w 679"/>
                  <a:gd name="T1" fmla="*/ 142 h 692"/>
                  <a:gd name="T2" fmla="*/ 40 w 679"/>
                  <a:gd name="T3" fmla="*/ 74 h 692"/>
                  <a:gd name="T4" fmla="*/ 126 w 679"/>
                  <a:gd name="T5" fmla="*/ 68 h 692"/>
                  <a:gd name="T6" fmla="*/ 154 w 679"/>
                  <a:gd name="T7" fmla="*/ 6 h 692"/>
                  <a:gd name="T8" fmla="*/ 194 w 679"/>
                  <a:gd name="T9" fmla="*/ 0 h 692"/>
                  <a:gd name="T10" fmla="*/ 229 w 679"/>
                  <a:gd name="T11" fmla="*/ 29 h 692"/>
                  <a:gd name="T12" fmla="*/ 268 w 679"/>
                  <a:gd name="T13" fmla="*/ 6 h 692"/>
                  <a:gd name="T14" fmla="*/ 303 w 679"/>
                  <a:gd name="T15" fmla="*/ 12 h 692"/>
                  <a:gd name="T16" fmla="*/ 343 w 679"/>
                  <a:gd name="T17" fmla="*/ 85 h 692"/>
                  <a:gd name="T18" fmla="*/ 457 w 679"/>
                  <a:gd name="T19" fmla="*/ 131 h 692"/>
                  <a:gd name="T20" fmla="*/ 468 w 679"/>
                  <a:gd name="T21" fmla="*/ 176 h 692"/>
                  <a:gd name="T22" fmla="*/ 514 w 679"/>
                  <a:gd name="T23" fmla="*/ 154 h 692"/>
                  <a:gd name="T24" fmla="*/ 520 w 679"/>
                  <a:gd name="T25" fmla="*/ 227 h 692"/>
                  <a:gd name="T26" fmla="*/ 599 w 679"/>
                  <a:gd name="T27" fmla="*/ 295 h 692"/>
                  <a:gd name="T28" fmla="*/ 611 w 679"/>
                  <a:gd name="T29" fmla="*/ 267 h 692"/>
                  <a:gd name="T30" fmla="*/ 634 w 679"/>
                  <a:gd name="T31" fmla="*/ 278 h 692"/>
                  <a:gd name="T32" fmla="*/ 634 w 679"/>
                  <a:gd name="T33" fmla="*/ 307 h 692"/>
                  <a:gd name="T34" fmla="*/ 674 w 679"/>
                  <a:gd name="T35" fmla="*/ 369 h 692"/>
                  <a:gd name="T36" fmla="*/ 679 w 679"/>
                  <a:gd name="T37" fmla="*/ 420 h 692"/>
                  <a:gd name="T38" fmla="*/ 639 w 679"/>
                  <a:gd name="T39" fmla="*/ 420 h 692"/>
                  <a:gd name="T40" fmla="*/ 605 w 679"/>
                  <a:gd name="T41" fmla="*/ 369 h 692"/>
                  <a:gd name="T42" fmla="*/ 571 w 679"/>
                  <a:gd name="T43" fmla="*/ 358 h 692"/>
                  <a:gd name="T44" fmla="*/ 520 w 679"/>
                  <a:gd name="T45" fmla="*/ 375 h 692"/>
                  <a:gd name="T46" fmla="*/ 474 w 679"/>
                  <a:gd name="T47" fmla="*/ 420 h 692"/>
                  <a:gd name="T48" fmla="*/ 474 w 679"/>
                  <a:gd name="T49" fmla="*/ 471 h 692"/>
                  <a:gd name="T50" fmla="*/ 451 w 679"/>
                  <a:gd name="T51" fmla="*/ 494 h 692"/>
                  <a:gd name="T52" fmla="*/ 423 w 679"/>
                  <a:gd name="T53" fmla="*/ 488 h 692"/>
                  <a:gd name="T54" fmla="*/ 411 w 679"/>
                  <a:gd name="T55" fmla="*/ 522 h 692"/>
                  <a:gd name="T56" fmla="*/ 383 w 679"/>
                  <a:gd name="T57" fmla="*/ 545 h 692"/>
                  <a:gd name="T58" fmla="*/ 417 w 679"/>
                  <a:gd name="T59" fmla="*/ 653 h 692"/>
                  <a:gd name="T60" fmla="*/ 377 w 679"/>
                  <a:gd name="T61" fmla="*/ 692 h 692"/>
                  <a:gd name="T62" fmla="*/ 365 w 679"/>
                  <a:gd name="T63" fmla="*/ 653 h 692"/>
                  <a:gd name="T64" fmla="*/ 326 w 679"/>
                  <a:gd name="T65" fmla="*/ 647 h 692"/>
                  <a:gd name="T66" fmla="*/ 303 w 679"/>
                  <a:gd name="T67" fmla="*/ 613 h 692"/>
                  <a:gd name="T68" fmla="*/ 240 w 679"/>
                  <a:gd name="T69" fmla="*/ 647 h 692"/>
                  <a:gd name="T70" fmla="*/ 160 w 679"/>
                  <a:gd name="T71" fmla="*/ 613 h 692"/>
                  <a:gd name="T72" fmla="*/ 143 w 679"/>
                  <a:gd name="T73" fmla="*/ 562 h 692"/>
                  <a:gd name="T74" fmla="*/ 160 w 679"/>
                  <a:gd name="T75" fmla="*/ 528 h 692"/>
                  <a:gd name="T76" fmla="*/ 103 w 679"/>
                  <a:gd name="T77" fmla="*/ 494 h 692"/>
                  <a:gd name="T78" fmla="*/ 114 w 679"/>
                  <a:gd name="T79" fmla="*/ 397 h 692"/>
                  <a:gd name="T80" fmla="*/ 86 w 679"/>
                  <a:gd name="T81" fmla="*/ 369 h 692"/>
                  <a:gd name="T82" fmla="*/ 92 w 679"/>
                  <a:gd name="T83" fmla="*/ 335 h 692"/>
                  <a:gd name="T84" fmla="*/ 52 w 679"/>
                  <a:gd name="T85" fmla="*/ 278 h 692"/>
                  <a:gd name="T86" fmla="*/ 80 w 679"/>
                  <a:gd name="T87" fmla="*/ 244 h 692"/>
                  <a:gd name="T88" fmla="*/ 0 w 679"/>
                  <a:gd name="T89" fmla="*/ 165 h 692"/>
                  <a:gd name="T90" fmla="*/ 0 w 679"/>
                  <a:gd name="T91" fmla="*/ 142 h 69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679"/>
                  <a:gd name="T139" fmla="*/ 0 h 692"/>
                  <a:gd name="T140" fmla="*/ 679 w 679"/>
                  <a:gd name="T141" fmla="*/ 692 h 69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679" h="692">
                    <a:moveTo>
                      <a:pt x="0" y="142"/>
                    </a:moveTo>
                    <a:lnTo>
                      <a:pt x="40" y="74"/>
                    </a:lnTo>
                    <a:lnTo>
                      <a:pt x="126" y="68"/>
                    </a:lnTo>
                    <a:lnTo>
                      <a:pt x="154" y="6"/>
                    </a:lnTo>
                    <a:lnTo>
                      <a:pt x="194" y="0"/>
                    </a:lnTo>
                    <a:lnTo>
                      <a:pt x="229" y="29"/>
                    </a:lnTo>
                    <a:lnTo>
                      <a:pt x="268" y="6"/>
                    </a:lnTo>
                    <a:lnTo>
                      <a:pt x="303" y="12"/>
                    </a:lnTo>
                    <a:lnTo>
                      <a:pt x="343" y="85"/>
                    </a:lnTo>
                    <a:lnTo>
                      <a:pt x="457" y="131"/>
                    </a:lnTo>
                    <a:lnTo>
                      <a:pt x="468" y="176"/>
                    </a:lnTo>
                    <a:lnTo>
                      <a:pt x="514" y="154"/>
                    </a:lnTo>
                    <a:lnTo>
                      <a:pt x="520" y="227"/>
                    </a:lnTo>
                    <a:lnTo>
                      <a:pt x="599" y="295"/>
                    </a:lnTo>
                    <a:lnTo>
                      <a:pt x="611" y="267"/>
                    </a:lnTo>
                    <a:lnTo>
                      <a:pt x="634" y="278"/>
                    </a:lnTo>
                    <a:lnTo>
                      <a:pt x="634" y="307"/>
                    </a:lnTo>
                    <a:lnTo>
                      <a:pt x="674" y="369"/>
                    </a:lnTo>
                    <a:lnTo>
                      <a:pt x="679" y="420"/>
                    </a:lnTo>
                    <a:lnTo>
                      <a:pt x="639" y="420"/>
                    </a:lnTo>
                    <a:lnTo>
                      <a:pt x="605" y="369"/>
                    </a:lnTo>
                    <a:lnTo>
                      <a:pt x="571" y="358"/>
                    </a:lnTo>
                    <a:lnTo>
                      <a:pt x="520" y="375"/>
                    </a:lnTo>
                    <a:lnTo>
                      <a:pt x="474" y="420"/>
                    </a:lnTo>
                    <a:lnTo>
                      <a:pt x="474" y="471"/>
                    </a:lnTo>
                    <a:lnTo>
                      <a:pt x="451" y="494"/>
                    </a:lnTo>
                    <a:lnTo>
                      <a:pt x="423" y="488"/>
                    </a:lnTo>
                    <a:lnTo>
                      <a:pt x="411" y="522"/>
                    </a:lnTo>
                    <a:lnTo>
                      <a:pt x="383" y="545"/>
                    </a:lnTo>
                    <a:lnTo>
                      <a:pt x="417" y="653"/>
                    </a:lnTo>
                    <a:lnTo>
                      <a:pt x="377" y="692"/>
                    </a:lnTo>
                    <a:lnTo>
                      <a:pt x="365" y="653"/>
                    </a:lnTo>
                    <a:lnTo>
                      <a:pt x="326" y="647"/>
                    </a:lnTo>
                    <a:lnTo>
                      <a:pt x="303" y="613"/>
                    </a:lnTo>
                    <a:lnTo>
                      <a:pt x="240" y="647"/>
                    </a:lnTo>
                    <a:lnTo>
                      <a:pt x="160" y="613"/>
                    </a:lnTo>
                    <a:lnTo>
                      <a:pt x="143" y="562"/>
                    </a:lnTo>
                    <a:lnTo>
                      <a:pt x="160" y="528"/>
                    </a:lnTo>
                    <a:lnTo>
                      <a:pt x="103" y="494"/>
                    </a:lnTo>
                    <a:lnTo>
                      <a:pt x="114" y="397"/>
                    </a:lnTo>
                    <a:lnTo>
                      <a:pt x="86" y="369"/>
                    </a:lnTo>
                    <a:lnTo>
                      <a:pt x="92" y="335"/>
                    </a:lnTo>
                    <a:lnTo>
                      <a:pt x="52" y="278"/>
                    </a:lnTo>
                    <a:lnTo>
                      <a:pt x="80" y="244"/>
                    </a:lnTo>
                    <a:lnTo>
                      <a:pt x="0" y="165"/>
                    </a:lnTo>
                    <a:lnTo>
                      <a:pt x="0" y="142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anose="020B0604020202020204" pitchFamily="34" charset="0"/>
                </a:endParaRPr>
              </a:p>
            </p:txBody>
          </p:sp>
          <p:sp>
            <p:nvSpPr>
              <p:cNvPr id="233" name="Freeform 66"/>
              <p:cNvSpPr>
                <a:spLocks/>
              </p:cNvSpPr>
              <p:nvPr/>
            </p:nvSpPr>
            <p:spPr bwMode="auto">
              <a:xfrm>
                <a:off x="2194" y="1978"/>
                <a:ext cx="844" cy="671"/>
              </a:xfrm>
              <a:custGeom>
                <a:avLst/>
                <a:gdLst/>
                <a:ahLst/>
                <a:cxnLst>
                  <a:cxn ang="0">
                    <a:pos x="268" y="0"/>
                  </a:cxn>
                  <a:cxn ang="0">
                    <a:pos x="308" y="0"/>
                  </a:cxn>
                  <a:cxn ang="0">
                    <a:pos x="325" y="22"/>
                  </a:cxn>
                  <a:cxn ang="0">
                    <a:pos x="359" y="22"/>
                  </a:cxn>
                  <a:cxn ang="0">
                    <a:pos x="382" y="45"/>
                  </a:cxn>
                  <a:cxn ang="0">
                    <a:pos x="434" y="39"/>
                  </a:cxn>
                  <a:cxn ang="0">
                    <a:pos x="479" y="79"/>
                  </a:cxn>
                  <a:cxn ang="0">
                    <a:pos x="513" y="68"/>
                  </a:cxn>
                  <a:cxn ang="0">
                    <a:pos x="525" y="124"/>
                  </a:cxn>
                  <a:cxn ang="0">
                    <a:pos x="582" y="136"/>
                  </a:cxn>
                  <a:cxn ang="0">
                    <a:pos x="633" y="124"/>
                  </a:cxn>
                  <a:cxn ang="0">
                    <a:pos x="656" y="170"/>
                  </a:cxn>
                  <a:cxn ang="0">
                    <a:pos x="725" y="158"/>
                  </a:cxn>
                  <a:cxn ang="0">
                    <a:pos x="765" y="198"/>
                  </a:cxn>
                  <a:cxn ang="0">
                    <a:pos x="799" y="181"/>
                  </a:cxn>
                  <a:cxn ang="0">
                    <a:pos x="844" y="175"/>
                  </a:cxn>
                  <a:cxn ang="0">
                    <a:pos x="787" y="249"/>
                  </a:cxn>
                  <a:cxn ang="0">
                    <a:pos x="776" y="226"/>
                  </a:cxn>
                  <a:cxn ang="0">
                    <a:pos x="730" y="238"/>
                  </a:cxn>
                  <a:cxn ang="0">
                    <a:pos x="696" y="266"/>
                  </a:cxn>
                  <a:cxn ang="0">
                    <a:pos x="668" y="232"/>
                  </a:cxn>
                  <a:cxn ang="0">
                    <a:pos x="605" y="295"/>
                  </a:cxn>
                  <a:cxn ang="0">
                    <a:pos x="588" y="385"/>
                  </a:cxn>
                  <a:cxn ang="0">
                    <a:pos x="542" y="391"/>
                  </a:cxn>
                  <a:cxn ang="0">
                    <a:pos x="508" y="448"/>
                  </a:cxn>
                  <a:cxn ang="0">
                    <a:pos x="496" y="538"/>
                  </a:cxn>
                  <a:cxn ang="0">
                    <a:pos x="399" y="561"/>
                  </a:cxn>
                  <a:cxn ang="0">
                    <a:pos x="399" y="641"/>
                  </a:cxn>
                  <a:cxn ang="0">
                    <a:pos x="348" y="658"/>
                  </a:cxn>
                  <a:cxn ang="0">
                    <a:pos x="348" y="623"/>
                  </a:cxn>
                  <a:cxn ang="0">
                    <a:pos x="308" y="623"/>
                  </a:cxn>
                  <a:cxn ang="0">
                    <a:pos x="297" y="658"/>
                  </a:cxn>
                  <a:cxn ang="0">
                    <a:pos x="279" y="652"/>
                  </a:cxn>
                  <a:cxn ang="0">
                    <a:pos x="251" y="606"/>
                  </a:cxn>
                  <a:cxn ang="0">
                    <a:pos x="217" y="669"/>
                  </a:cxn>
                  <a:cxn ang="0">
                    <a:pos x="205" y="646"/>
                  </a:cxn>
                  <a:cxn ang="0">
                    <a:pos x="165" y="646"/>
                  </a:cxn>
                  <a:cxn ang="0">
                    <a:pos x="137" y="663"/>
                  </a:cxn>
                  <a:cxn ang="0">
                    <a:pos x="80" y="663"/>
                  </a:cxn>
                  <a:cxn ang="0">
                    <a:pos x="57" y="646"/>
                  </a:cxn>
                  <a:cxn ang="0">
                    <a:pos x="0" y="601"/>
                  </a:cxn>
                  <a:cxn ang="0">
                    <a:pos x="17" y="550"/>
                  </a:cxn>
                  <a:cxn ang="0">
                    <a:pos x="0" y="538"/>
                  </a:cxn>
                  <a:cxn ang="0">
                    <a:pos x="0" y="499"/>
                  </a:cxn>
                  <a:cxn ang="0">
                    <a:pos x="57" y="487"/>
                  </a:cxn>
                  <a:cxn ang="0">
                    <a:pos x="51" y="397"/>
                  </a:cxn>
                  <a:cxn ang="0">
                    <a:pos x="0" y="363"/>
                  </a:cxn>
                  <a:cxn ang="0">
                    <a:pos x="17" y="295"/>
                  </a:cxn>
                  <a:cxn ang="0">
                    <a:pos x="91" y="243"/>
                  </a:cxn>
                  <a:cxn ang="0">
                    <a:pos x="120" y="255"/>
                  </a:cxn>
                  <a:cxn ang="0">
                    <a:pos x="125" y="170"/>
                  </a:cxn>
                  <a:cxn ang="0">
                    <a:pos x="268" y="0"/>
                  </a:cxn>
                </a:cxnLst>
                <a:rect l="0" t="0" r="r" b="b"/>
                <a:pathLst>
                  <a:path w="844" h="669">
                    <a:moveTo>
                      <a:pt x="268" y="0"/>
                    </a:moveTo>
                    <a:lnTo>
                      <a:pt x="308" y="0"/>
                    </a:lnTo>
                    <a:lnTo>
                      <a:pt x="325" y="22"/>
                    </a:lnTo>
                    <a:lnTo>
                      <a:pt x="359" y="22"/>
                    </a:lnTo>
                    <a:lnTo>
                      <a:pt x="382" y="45"/>
                    </a:lnTo>
                    <a:lnTo>
                      <a:pt x="434" y="39"/>
                    </a:lnTo>
                    <a:lnTo>
                      <a:pt x="479" y="79"/>
                    </a:lnTo>
                    <a:lnTo>
                      <a:pt x="513" y="68"/>
                    </a:lnTo>
                    <a:lnTo>
                      <a:pt x="525" y="124"/>
                    </a:lnTo>
                    <a:lnTo>
                      <a:pt x="582" y="136"/>
                    </a:lnTo>
                    <a:lnTo>
                      <a:pt x="633" y="124"/>
                    </a:lnTo>
                    <a:lnTo>
                      <a:pt x="656" y="170"/>
                    </a:lnTo>
                    <a:lnTo>
                      <a:pt x="725" y="158"/>
                    </a:lnTo>
                    <a:lnTo>
                      <a:pt x="765" y="198"/>
                    </a:lnTo>
                    <a:lnTo>
                      <a:pt x="799" y="181"/>
                    </a:lnTo>
                    <a:lnTo>
                      <a:pt x="844" y="175"/>
                    </a:lnTo>
                    <a:lnTo>
                      <a:pt x="787" y="249"/>
                    </a:lnTo>
                    <a:lnTo>
                      <a:pt x="776" y="226"/>
                    </a:lnTo>
                    <a:lnTo>
                      <a:pt x="730" y="238"/>
                    </a:lnTo>
                    <a:lnTo>
                      <a:pt x="696" y="266"/>
                    </a:lnTo>
                    <a:lnTo>
                      <a:pt x="668" y="232"/>
                    </a:lnTo>
                    <a:lnTo>
                      <a:pt x="605" y="295"/>
                    </a:lnTo>
                    <a:lnTo>
                      <a:pt x="588" y="385"/>
                    </a:lnTo>
                    <a:lnTo>
                      <a:pt x="542" y="391"/>
                    </a:lnTo>
                    <a:lnTo>
                      <a:pt x="508" y="448"/>
                    </a:lnTo>
                    <a:lnTo>
                      <a:pt x="496" y="538"/>
                    </a:lnTo>
                    <a:lnTo>
                      <a:pt x="399" y="561"/>
                    </a:lnTo>
                    <a:lnTo>
                      <a:pt x="399" y="641"/>
                    </a:lnTo>
                    <a:lnTo>
                      <a:pt x="348" y="658"/>
                    </a:lnTo>
                    <a:lnTo>
                      <a:pt x="348" y="623"/>
                    </a:lnTo>
                    <a:lnTo>
                      <a:pt x="308" y="623"/>
                    </a:lnTo>
                    <a:lnTo>
                      <a:pt x="297" y="658"/>
                    </a:lnTo>
                    <a:lnTo>
                      <a:pt x="279" y="652"/>
                    </a:lnTo>
                    <a:lnTo>
                      <a:pt x="251" y="606"/>
                    </a:lnTo>
                    <a:lnTo>
                      <a:pt x="217" y="669"/>
                    </a:lnTo>
                    <a:lnTo>
                      <a:pt x="205" y="646"/>
                    </a:lnTo>
                    <a:lnTo>
                      <a:pt x="165" y="646"/>
                    </a:lnTo>
                    <a:lnTo>
                      <a:pt x="137" y="663"/>
                    </a:lnTo>
                    <a:lnTo>
                      <a:pt x="80" y="663"/>
                    </a:lnTo>
                    <a:lnTo>
                      <a:pt x="57" y="646"/>
                    </a:lnTo>
                    <a:lnTo>
                      <a:pt x="0" y="601"/>
                    </a:lnTo>
                    <a:lnTo>
                      <a:pt x="17" y="550"/>
                    </a:lnTo>
                    <a:lnTo>
                      <a:pt x="0" y="538"/>
                    </a:lnTo>
                    <a:lnTo>
                      <a:pt x="0" y="499"/>
                    </a:lnTo>
                    <a:lnTo>
                      <a:pt x="57" y="487"/>
                    </a:lnTo>
                    <a:lnTo>
                      <a:pt x="51" y="397"/>
                    </a:lnTo>
                    <a:lnTo>
                      <a:pt x="0" y="363"/>
                    </a:lnTo>
                    <a:lnTo>
                      <a:pt x="17" y="295"/>
                    </a:lnTo>
                    <a:lnTo>
                      <a:pt x="91" y="243"/>
                    </a:lnTo>
                    <a:lnTo>
                      <a:pt x="120" y="255"/>
                    </a:lnTo>
                    <a:lnTo>
                      <a:pt x="125" y="170"/>
                    </a:lnTo>
                    <a:lnTo>
                      <a:pt x="268" y="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4" name="Freeform 67"/>
              <p:cNvSpPr>
                <a:spLocks/>
              </p:cNvSpPr>
              <p:nvPr/>
            </p:nvSpPr>
            <p:spPr bwMode="auto">
              <a:xfrm>
                <a:off x="2194" y="1978"/>
                <a:ext cx="844" cy="671"/>
              </a:xfrm>
              <a:custGeom>
                <a:avLst/>
                <a:gdLst>
                  <a:gd name="T0" fmla="*/ 268 w 844"/>
                  <a:gd name="T1" fmla="*/ 0 h 669"/>
                  <a:gd name="T2" fmla="*/ 308 w 844"/>
                  <a:gd name="T3" fmla="*/ 0 h 669"/>
                  <a:gd name="T4" fmla="*/ 325 w 844"/>
                  <a:gd name="T5" fmla="*/ 22 h 669"/>
                  <a:gd name="T6" fmla="*/ 359 w 844"/>
                  <a:gd name="T7" fmla="*/ 22 h 669"/>
                  <a:gd name="T8" fmla="*/ 382 w 844"/>
                  <a:gd name="T9" fmla="*/ 45 h 669"/>
                  <a:gd name="T10" fmla="*/ 434 w 844"/>
                  <a:gd name="T11" fmla="*/ 39 h 669"/>
                  <a:gd name="T12" fmla="*/ 479 w 844"/>
                  <a:gd name="T13" fmla="*/ 79 h 669"/>
                  <a:gd name="T14" fmla="*/ 513 w 844"/>
                  <a:gd name="T15" fmla="*/ 68 h 669"/>
                  <a:gd name="T16" fmla="*/ 525 w 844"/>
                  <a:gd name="T17" fmla="*/ 124 h 669"/>
                  <a:gd name="T18" fmla="*/ 582 w 844"/>
                  <a:gd name="T19" fmla="*/ 136 h 669"/>
                  <a:gd name="T20" fmla="*/ 633 w 844"/>
                  <a:gd name="T21" fmla="*/ 124 h 669"/>
                  <a:gd name="T22" fmla="*/ 656 w 844"/>
                  <a:gd name="T23" fmla="*/ 170 h 669"/>
                  <a:gd name="T24" fmla="*/ 725 w 844"/>
                  <a:gd name="T25" fmla="*/ 158 h 669"/>
                  <a:gd name="T26" fmla="*/ 765 w 844"/>
                  <a:gd name="T27" fmla="*/ 198 h 669"/>
                  <a:gd name="T28" fmla="*/ 799 w 844"/>
                  <a:gd name="T29" fmla="*/ 181 h 669"/>
                  <a:gd name="T30" fmla="*/ 844 w 844"/>
                  <a:gd name="T31" fmla="*/ 175 h 669"/>
                  <a:gd name="T32" fmla="*/ 787 w 844"/>
                  <a:gd name="T33" fmla="*/ 249 h 669"/>
                  <a:gd name="T34" fmla="*/ 776 w 844"/>
                  <a:gd name="T35" fmla="*/ 226 h 669"/>
                  <a:gd name="T36" fmla="*/ 730 w 844"/>
                  <a:gd name="T37" fmla="*/ 238 h 669"/>
                  <a:gd name="T38" fmla="*/ 696 w 844"/>
                  <a:gd name="T39" fmla="*/ 266 h 669"/>
                  <a:gd name="T40" fmla="*/ 668 w 844"/>
                  <a:gd name="T41" fmla="*/ 232 h 669"/>
                  <a:gd name="T42" fmla="*/ 605 w 844"/>
                  <a:gd name="T43" fmla="*/ 295 h 669"/>
                  <a:gd name="T44" fmla="*/ 588 w 844"/>
                  <a:gd name="T45" fmla="*/ 385 h 669"/>
                  <a:gd name="T46" fmla="*/ 542 w 844"/>
                  <a:gd name="T47" fmla="*/ 391 h 669"/>
                  <a:gd name="T48" fmla="*/ 508 w 844"/>
                  <a:gd name="T49" fmla="*/ 448 h 669"/>
                  <a:gd name="T50" fmla="*/ 496 w 844"/>
                  <a:gd name="T51" fmla="*/ 538 h 669"/>
                  <a:gd name="T52" fmla="*/ 399 w 844"/>
                  <a:gd name="T53" fmla="*/ 561 h 669"/>
                  <a:gd name="T54" fmla="*/ 399 w 844"/>
                  <a:gd name="T55" fmla="*/ 641 h 669"/>
                  <a:gd name="T56" fmla="*/ 348 w 844"/>
                  <a:gd name="T57" fmla="*/ 658 h 669"/>
                  <a:gd name="T58" fmla="*/ 348 w 844"/>
                  <a:gd name="T59" fmla="*/ 623 h 669"/>
                  <a:gd name="T60" fmla="*/ 308 w 844"/>
                  <a:gd name="T61" fmla="*/ 623 h 669"/>
                  <a:gd name="T62" fmla="*/ 297 w 844"/>
                  <a:gd name="T63" fmla="*/ 658 h 669"/>
                  <a:gd name="T64" fmla="*/ 279 w 844"/>
                  <a:gd name="T65" fmla="*/ 652 h 669"/>
                  <a:gd name="T66" fmla="*/ 251 w 844"/>
                  <a:gd name="T67" fmla="*/ 606 h 669"/>
                  <a:gd name="T68" fmla="*/ 217 w 844"/>
                  <a:gd name="T69" fmla="*/ 669 h 669"/>
                  <a:gd name="T70" fmla="*/ 205 w 844"/>
                  <a:gd name="T71" fmla="*/ 646 h 669"/>
                  <a:gd name="T72" fmla="*/ 165 w 844"/>
                  <a:gd name="T73" fmla="*/ 646 h 669"/>
                  <a:gd name="T74" fmla="*/ 137 w 844"/>
                  <a:gd name="T75" fmla="*/ 663 h 669"/>
                  <a:gd name="T76" fmla="*/ 80 w 844"/>
                  <a:gd name="T77" fmla="*/ 663 h 669"/>
                  <a:gd name="T78" fmla="*/ 57 w 844"/>
                  <a:gd name="T79" fmla="*/ 646 h 669"/>
                  <a:gd name="T80" fmla="*/ 0 w 844"/>
                  <a:gd name="T81" fmla="*/ 601 h 669"/>
                  <a:gd name="T82" fmla="*/ 17 w 844"/>
                  <a:gd name="T83" fmla="*/ 550 h 669"/>
                  <a:gd name="T84" fmla="*/ 0 w 844"/>
                  <a:gd name="T85" fmla="*/ 538 h 669"/>
                  <a:gd name="T86" fmla="*/ 0 w 844"/>
                  <a:gd name="T87" fmla="*/ 499 h 669"/>
                  <a:gd name="T88" fmla="*/ 57 w 844"/>
                  <a:gd name="T89" fmla="*/ 487 h 669"/>
                  <a:gd name="T90" fmla="*/ 51 w 844"/>
                  <a:gd name="T91" fmla="*/ 397 h 669"/>
                  <a:gd name="T92" fmla="*/ 0 w 844"/>
                  <a:gd name="T93" fmla="*/ 363 h 669"/>
                  <a:gd name="T94" fmla="*/ 17 w 844"/>
                  <a:gd name="T95" fmla="*/ 295 h 669"/>
                  <a:gd name="T96" fmla="*/ 91 w 844"/>
                  <a:gd name="T97" fmla="*/ 243 h 669"/>
                  <a:gd name="T98" fmla="*/ 120 w 844"/>
                  <a:gd name="T99" fmla="*/ 255 h 669"/>
                  <a:gd name="T100" fmla="*/ 125 w 844"/>
                  <a:gd name="T101" fmla="*/ 170 h 669"/>
                  <a:gd name="T102" fmla="*/ 268 w 844"/>
                  <a:gd name="T103" fmla="*/ 0 h 66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844"/>
                  <a:gd name="T157" fmla="*/ 0 h 669"/>
                  <a:gd name="T158" fmla="*/ 844 w 844"/>
                  <a:gd name="T159" fmla="*/ 669 h 669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844" h="669">
                    <a:moveTo>
                      <a:pt x="268" y="0"/>
                    </a:moveTo>
                    <a:lnTo>
                      <a:pt x="308" y="0"/>
                    </a:lnTo>
                    <a:lnTo>
                      <a:pt x="325" y="22"/>
                    </a:lnTo>
                    <a:lnTo>
                      <a:pt x="359" y="22"/>
                    </a:lnTo>
                    <a:lnTo>
                      <a:pt x="382" y="45"/>
                    </a:lnTo>
                    <a:lnTo>
                      <a:pt x="434" y="39"/>
                    </a:lnTo>
                    <a:lnTo>
                      <a:pt x="479" y="79"/>
                    </a:lnTo>
                    <a:lnTo>
                      <a:pt x="513" y="68"/>
                    </a:lnTo>
                    <a:lnTo>
                      <a:pt x="525" y="124"/>
                    </a:lnTo>
                    <a:lnTo>
                      <a:pt x="582" y="136"/>
                    </a:lnTo>
                    <a:lnTo>
                      <a:pt x="633" y="124"/>
                    </a:lnTo>
                    <a:lnTo>
                      <a:pt x="656" y="170"/>
                    </a:lnTo>
                    <a:lnTo>
                      <a:pt x="725" y="158"/>
                    </a:lnTo>
                    <a:lnTo>
                      <a:pt x="765" y="198"/>
                    </a:lnTo>
                    <a:lnTo>
                      <a:pt x="799" y="181"/>
                    </a:lnTo>
                    <a:lnTo>
                      <a:pt x="844" y="175"/>
                    </a:lnTo>
                    <a:lnTo>
                      <a:pt x="787" y="249"/>
                    </a:lnTo>
                    <a:lnTo>
                      <a:pt x="776" y="226"/>
                    </a:lnTo>
                    <a:lnTo>
                      <a:pt x="730" y="238"/>
                    </a:lnTo>
                    <a:lnTo>
                      <a:pt x="696" y="266"/>
                    </a:lnTo>
                    <a:lnTo>
                      <a:pt x="668" y="232"/>
                    </a:lnTo>
                    <a:lnTo>
                      <a:pt x="605" y="295"/>
                    </a:lnTo>
                    <a:lnTo>
                      <a:pt x="588" y="385"/>
                    </a:lnTo>
                    <a:lnTo>
                      <a:pt x="542" y="391"/>
                    </a:lnTo>
                    <a:lnTo>
                      <a:pt x="508" y="448"/>
                    </a:lnTo>
                    <a:lnTo>
                      <a:pt x="496" y="538"/>
                    </a:lnTo>
                    <a:lnTo>
                      <a:pt x="399" y="561"/>
                    </a:lnTo>
                    <a:lnTo>
                      <a:pt x="399" y="641"/>
                    </a:lnTo>
                    <a:lnTo>
                      <a:pt x="348" y="658"/>
                    </a:lnTo>
                    <a:lnTo>
                      <a:pt x="348" y="623"/>
                    </a:lnTo>
                    <a:lnTo>
                      <a:pt x="308" y="623"/>
                    </a:lnTo>
                    <a:lnTo>
                      <a:pt x="297" y="658"/>
                    </a:lnTo>
                    <a:lnTo>
                      <a:pt x="279" y="652"/>
                    </a:lnTo>
                    <a:lnTo>
                      <a:pt x="251" y="606"/>
                    </a:lnTo>
                    <a:lnTo>
                      <a:pt x="217" y="669"/>
                    </a:lnTo>
                    <a:lnTo>
                      <a:pt x="205" y="646"/>
                    </a:lnTo>
                    <a:lnTo>
                      <a:pt x="165" y="646"/>
                    </a:lnTo>
                    <a:lnTo>
                      <a:pt x="137" y="663"/>
                    </a:lnTo>
                    <a:lnTo>
                      <a:pt x="80" y="663"/>
                    </a:lnTo>
                    <a:lnTo>
                      <a:pt x="57" y="646"/>
                    </a:lnTo>
                    <a:lnTo>
                      <a:pt x="0" y="601"/>
                    </a:lnTo>
                    <a:lnTo>
                      <a:pt x="17" y="550"/>
                    </a:lnTo>
                    <a:lnTo>
                      <a:pt x="0" y="538"/>
                    </a:lnTo>
                    <a:lnTo>
                      <a:pt x="0" y="499"/>
                    </a:lnTo>
                    <a:lnTo>
                      <a:pt x="57" y="487"/>
                    </a:lnTo>
                    <a:lnTo>
                      <a:pt x="51" y="397"/>
                    </a:lnTo>
                    <a:lnTo>
                      <a:pt x="0" y="363"/>
                    </a:lnTo>
                    <a:lnTo>
                      <a:pt x="17" y="295"/>
                    </a:lnTo>
                    <a:lnTo>
                      <a:pt x="91" y="243"/>
                    </a:lnTo>
                    <a:lnTo>
                      <a:pt x="120" y="255"/>
                    </a:lnTo>
                    <a:lnTo>
                      <a:pt x="125" y="170"/>
                    </a:lnTo>
                    <a:lnTo>
                      <a:pt x="268" y="0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anose="020B0604020202020204" pitchFamily="34" charset="0"/>
                </a:endParaRPr>
              </a:p>
            </p:txBody>
          </p:sp>
          <p:sp>
            <p:nvSpPr>
              <p:cNvPr id="235" name="Freeform 68"/>
              <p:cNvSpPr>
                <a:spLocks/>
              </p:cNvSpPr>
              <p:nvPr/>
            </p:nvSpPr>
            <p:spPr bwMode="auto">
              <a:xfrm>
                <a:off x="2447" y="1598"/>
                <a:ext cx="633" cy="570"/>
              </a:xfrm>
              <a:custGeom>
                <a:avLst/>
                <a:gdLst/>
                <a:ahLst/>
                <a:cxnLst>
                  <a:cxn ang="0">
                    <a:pos x="171" y="34"/>
                  </a:cxn>
                  <a:cxn ang="0">
                    <a:pos x="177" y="22"/>
                  </a:cxn>
                  <a:cxn ang="0">
                    <a:pos x="205" y="22"/>
                  </a:cxn>
                  <a:cxn ang="0">
                    <a:pos x="239" y="0"/>
                  </a:cxn>
                  <a:cxn ang="0">
                    <a:pos x="274" y="11"/>
                  </a:cxn>
                  <a:cxn ang="0">
                    <a:pos x="313" y="11"/>
                  </a:cxn>
                  <a:cxn ang="0">
                    <a:pos x="371" y="45"/>
                  </a:cxn>
                  <a:cxn ang="0">
                    <a:pos x="422" y="22"/>
                  </a:cxn>
                  <a:cxn ang="0">
                    <a:pos x="433" y="51"/>
                  </a:cxn>
                  <a:cxn ang="0">
                    <a:pos x="496" y="96"/>
                  </a:cxn>
                  <a:cxn ang="0">
                    <a:pos x="479" y="141"/>
                  </a:cxn>
                  <a:cxn ang="0">
                    <a:pos x="530" y="192"/>
                  </a:cxn>
                  <a:cxn ang="0">
                    <a:pos x="553" y="198"/>
                  </a:cxn>
                  <a:cxn ang="0">
                    <a:pos x="622" y="238"/>
                  </a:cxn>
                  <a:cxn ang="0">
                    <a:pos x="633" y="295"/>
                  </a:cxn>
                  <a:cxn ang="0">
                    <a:pos x="599" y="346"/>
                  </a:cxn>
                  <a:cxn ang="0">
                    <a:pos x="605" y="380"/>
                  </a:cxn>
                  <a:cxn ang="0">
                    <a:pos x="570" y="436"/>
                  </a:cxn>
                  <a:cxn ang="0">
                    <a:pos x="559" y="521"/>
                  </a:cxn>
                  <a:cxn ang="0">
                    <a:pos x="525" y="521"/>
                  </a:cxn>
                  <a:cxn ang="0">
                    <a:pos x="530" y="555"/>
                  </a:cxn>
                  <a:cxn ang="0">
                    <a:pos x="502" y="578"/>
                  </a:cxn>
                  <a:cxn ang="0">
                    <a:pos x="462" y="533"/>
                  </a:cxn>
                  <a:cxn ang="0">
                    <a:pos x="393" y="544"/>
                  </a:cxn>
                  <a:cxn ang="0">
                    <a:pos x="376" y="499"/>
                  </a:cxn>
                  <a:cxn ang="0">
                    <a:pos x="325" y="510"/>
                  </a:cxn>
                  <a:cxn ang="0">
                    <a:pos x="262" y="499"/>
                  </a:cxn>
                  <a:cxn ang="0">
                    <a:pos x="256" y="448"/>
                  </a:cxn>
                  <a:cxn ang="0">
                    <a:pos x="222" y="453"/>
                  </a:cxn>
                  <a:cxn ang="0">
                    <a:pos x="171" y="414"/>
                  </a:cxn>
                  <a:cxn ang="0">
                    <a:pos x="125" y="419"/>
                  </a:cxn>
                  <a:cxn ang="0">
                    <a:pos x="108" y="397"/>
                  </a:cxn>
                  <a:cxn ang="0">
                    <a:pos x="68" y="402"/>
                  </a:cxn>
                  <a:cxn ang="0">
                    <a:pos x="45" y="380"/>
                  </a:cxn>
                  <a:cxn ang="0">
                    <a:pos x="51" y="363"/>
                  </a:cxn>
                  <a:cxn ang="0">
                    <a:pos x="0" y="334"/>
                  </a:cxn>
                  <a:cxn ang="0">
                    <a:pos x="11" y="306"/>
                  </a:cxn>
                  <a:cxn ang="0">
                    <a:pos x="40" y="329"/>
                  </a:cxn>
                  <a:cxn ang="0">
                    <a:pos x="68" y="300"/>
                  </a:cxn>
                  <a:cxn ang="0">
                    <a:pos x="62" y="249"/>
                  </a:cxn>
                  <a:cxn ang="0">
                    <a:pos x="80" y="187"/>
                  </a:cxn>
                  <a:cxn ang="0">
                    <a:pos x="57" y="153"/>
                  </a:cxn>
                  <a:cxn ang="0">
                    <a:pos x="119" y="136"/>
                  </a:cxn>
                  <a:cxn ang="0">
                    <a:pos x="148" y="170"/>
                  </a:cxn>
                  <a:cxn ang="0">
                    <a:pos x="188" y="158"/>
                  </a:cxn>
                  <a:cxn ang="0">
                    <a:pos x="182" y="51"/>
                  </a:cxn>
                  <a:cxn ang="0">
                    <a:pos x="171" y="34"/>
                  </a:cxn>
                </a:cxnLst>
                <a:rect l="0" t="0" r="r" b="b"/>
                <a:pathLst>
                  <a:path w="633" h="578">
                    <a:moveTo>
                      <a:pt x="171" y="34"/>
                    </a:moveTo>
                    <a:lnTo>
                      <a:pt x="177" y="22"/>
                    </a:lnTo>
                    <a:lnTo>
                      <a:pt x="205" y="22"/>
                    </a:lnTo>
                    <a:lnTo>
                      <a:pt x="239" y="0"/>
                    </a:lnTo>
                    <a:lnTo>
                      <a:pt x="274" y="11"/>
                    </a:lnTo>
                    <a:lnTo>
                      <a:pt x="313" y="11"/>
                    </a:lnTo>
                    <a:lnTo>
                      <a:pt x="371" y="45"/>
                    </a:lnTo>
                    <a:lnTo>
                      <a:pt x="422" y="22"/>
                    </a:lnTo>
                    <a:lnTo>
                      <a:pt x="433" y="51"/>
                    </a:lnTo>
                    <a:lnTo>
                      <a:pt x="496" y="96"/>
                    </a:lnTo>
                    <a:lnTo>
                      <a:pt x="479" y="141"/>
                    </a:lnTo>
                    <a:lnTo>
                      <a:pt x="530" y="192"/>
                    </a:lnTo>
                    <a:lnTo>
                      <a:pt x="553" y="198"/>
                    </a:lnTo>
                    <a:lnTo>
                      <a:pt x="622" y="238"/>
                    </a:lnTo>
                    <a:lnTo>
                      <a:pt x="633" y="295"/>
                    </a:lnTo>
                    <a:lnTo>
                      <a:pt x="599" y="346"/>
                    </a:lnTo>
                    <a:lnTo>
                      <a:pt x="605" y="380"/>
                    </a:lnTo>
                    <a:lnTo>
                      <a:pt x="570" y="436"/>
                    </a:lnTo>
                    <a:lnTo>
                      <a:pt x="559" y="521"/>
                    </a:lnTo>
                    <a:lnTo>
                      <a:pt x="525" y="521"/>
                    </a:lnTo>
                    <a:lnTo>
                      <a:pt x="530" y="555"/>
                    </a:lnTo>
                    <a:lnTo>
                      <a:pt x="502" y="578"/>
                    </a:lnTo>
                    <a:lnTo>
                      <a:pt x="462" y="533"/>
                    </a:lnTo>
                    <a:lnTo>
                      <a:pt x="393" y="544"/>
                    </a:lnTo>
                    <a:lnTo>
                      <a:pt x="376" y="499"/>
                    </a:lnTo>
                    <a:lnTo>
                      <a:pt x="325" y="510"/>
                    </a:lnTo>
                    <a:lnTo>
                      <a:pt x="262" y="499"/>
                    </a:lnTo>
                    <a:lnTo>
                      <a:pt x="256" y="448"/>
                    </a:lnTo>
                    <a:lnTo>
                      <a:pt x="222" y="453"/>
                    </a:lnTo>
                    <a:lnTo>
                      <a:pt x="171" y="414"/>
                    </a:lnTo>
                    <a:lnTo>
                      <a:pt x="125" y="419"/>
                    </a:lnTo>
                    <a:lnTo>
                      <a:pt x="108" y="397"/>
                    </a:lnTo>
                    <a:lnTo>
                      <a:pt x="68" y="402"/>
                    </a:lnTo>
                    <a:lnTo>
                      <a:pt x="45" y="380"/>
                    </a:lnTo>
                    <a:lnTo>
                      <a:pt x="51" y="363"/>
                    </a:lnTo>
                    <a:lnTo>
                      <a:pt x="0" y="334"/>
                    </a:lnTo>
                    <a:lnTo>
                      <a:pt x="11" y="306"/>
                    </a:lnTo>
                    <a:lnTo>
                      <a:pt x="40" y="329"/>
                    </a:lnTo>
                    <a:lnTo>
                      <a:pt x="68" y="300"/>
                    </a:lnTo>
                    <a:lnTo>
                      <a:pt x="62" y="249"/>
                    </a:lnTo>
                    <a:lnTo>
                      <a:pt x="80" y="187"/>
                    </a:lnTo>
                    <a:lnTo>
                      <a:pt x="57" y="153"/>
                    </a:lnTo>
                    <a:lnTo>
                      <a:pt x="119" y="136"/>
                    </a:lnTo>
                    <a:lnTo>
                      <a:pt x="148" y="170"/>
                    </a:lnTo>
                    <a:lnTo>
                      <a:pt x="188" y="158"/>
                    </a:lnTo>
                    <a:lnTo>
                      <a:pt x="182" y="51"/>
                    </a:lnTo>
                    <a:lnTo>
                      <a:pt x="171" y="34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15" name="Freeform 69"/>
              <p:cNvSpPr>
                <a:spLocks/>
              </p:cNvSpPr>
              <p:nvPr/>
            </p:nvSpPr>
            <p:spPr bwMode="auto">
              <a:xfrm>
                <a:off x="2447" y="1598"/>
                <a:ext cx="633" cy="578"/>
              </a:xfrm>
              <a:custGeom>
                <a:avLst/>
                <a:gdLst>
                  <a:gd name="T0" fmla="*/ 171 w 633"/>
                  <a:gd name="T1" fmla="*/ 34 h 578"/>
                  <a:gd name="T2" fmla="*/ 177 w 633"/>
                  <a:gd name="T3" fmla="*/ 22 h 578"/>
                  <a:gd name="T4" fmla="*/ 205 w 633"/>
                  <a:gd name="T5" fmla="*/ 22 h 578"/>
                  <a:gd name="T6" fmla="*/ 239 w 633"/>
                  <a:gd name="T7" fmla="*/ 0 h 578"/>
                  <a:gd name="T8" fmla="*/ 274 w 633"/>
                  <a:gd name="T9" fmla="*/ 11 h 578"/>
                  <a:gd name="T10" fmla="*/ 313 w 633"/>
                  <a:gd name="T11" fmla="*/ 11 h 578"/>
                  <a:gd name="T12" fmla="*/ 371 w 633"/>
                  <a:gd name="T13" fmla="*/ 45 h 578"/>
                  <a:gd name="T14" fmla="*/ 422 w 633"/>
                  <a:gd name="T15" fmla="*/ 22 h 578"/>
                  <a:gd name="T16" fmla="*/ 433 w 633"/>
                  <a:gd name="T17" fmla="*/ 51 h 578"/>
                  <a:gd name="T18" fmla="*/ 496 w 633"/>
                  <a:gd name="T19" fmla="*/ 96 h 578"/>
                  <a:gd name="T20" fmla="*/ 479 w 633"/>
                  <a:gd name="T21" fmla="*/ 141 h 578"/>
                  <a:gd name="T22" fmla="*/ 530 w 633"/>
                  <a:gd name="T23" fmla="*/ 192 h 578"/>
                  <a:gd name="T24" fmla="*/ 553 w 633"/>
                  <a:gd name="T25" fmla="*/ 198 h 578"/>
                  <a:gd name="T26" fmla="*/ 622 w 633"/>
                  <a:gd name="T27" fmla="*/ 238 h 578"/>
                  <a:gd name="T28" fmla="*/ 633 w 633"/>
                  <a:gd name="T29" fmla="*/ 295 h 578"/>
                  <a:gd name="T30" fmla="*/ 599 w 633"/>
                  <a:gd name="T31" fmla="*/ 346 h 578"/>
                  <a:gd name="T32" fmla="*/ 605 w 633"/>
                  <a:gd name="T33" fmla="*/ 380 h 578"/>
                  <a:gd name="T34" fmla="*/ 570 w 633"/>
                  <a:gd name="T35" fmla="*/ 436 h 578"/>
                  <a:gd name="T36" fmla="*/ 559 w 633"/>
                  <a:gd name="T37" fmla="*/ 521 h 578"/>
                  <a:gd name="T38" fmla="*/ 525 w 633"/>
                  <a:gd name="T39" fmla="*/ 521 h 578"/>
                  <a:gd name="T40" fmla="*/ 530 w 633"/>
                  <a:gd name="T41" fmla="*/ 555 h 578"/>
                  <a:gd name="T42" fmla="*/ 502 w 633"/>
                  <a:gd name="T43" fmla="*/ 578 h 578"/>
                  <a:gd name="T44" fmla="*/ 462 w 633"/>
                  <a:gd name="T45" fmla="*/ 533 h 578"/>
                  <a:gd name="T46" fmla="*/ 393 w 633"/>
                  <a:gd name="T47" fmla="*/ 544 h 578"/>
                  <a:gd name="T48" fmla="*/ 376 w 633"/>
                  <a:gd name="T49" fmla="*/ 499 h 578"/>
                  <a:gd name="T50" fmla="*/ 325 w 633"/>
                  <a:gd name="T51" fmla="*/ 510 h 578"/>
                  <a:gd name="T52" fmla="*/ 262 w 633"/>
                  <a:gd name="T53" fmla="*/ 499 h 578"/>
                  <a:gd name="T54" fmla="*/ 256 w 633"/>
                  <a:gd name="T55" fmla="*/ 448 h 578"/>
                  <a:gd name="T56" fmla="*/ 222 w 633"/>
                  <a:gd name="T57" fmla="*/ 453 h 578"/>
                  <a:gd name="T58" fmla="*/ 171 w 633"/>
                  <a:gd name="T59" fmla="*/ 414 h 578"/>
                  <a:gd name="T60" fmla="*/ 125 w 633"/>
                  <a:gd name="T61" fmla="*/ 419 h 578"/>
                  <a:gd name="T62" fmla="*/ 108 w 633"/>
                  <a:gd name="T63" fmla="*/ 397 h 578"/>
                  <a:gd name="T64" fmla="*/ 68 w 633"/>
                  <a:gd name="T65" fmla="*/ 402 h 578"/>
                  <a:gd name="T66" fmla="*/ 45 w 633"/>
                  <a:gd name="T67" fmla="*/ 380 h 578"/>
                  <a:gd name="T68" fmla="*/ 51 w 633"/>
                  <a:gd name="T69" fmla="*/ 363 h 578"/>
                  <a:gd name="T70" fmla="*/ 0 w 633"/>
                  <a:gd name="T71" fmla="*/ 334 h 578"/>
                  <a:gd name="T72" fmla="*/ 11 w 633"/>
                  <a:gd name="T73" fmla="*/ 306 h 578"/>
                  <a:gd name="T74" fmla="*/ 40 w 633"/>
                  <a:gd name="T75" fmla="*/ 329 h 578"/>
                  <a:gd name="T76" fmla="*/ 68 w 633"/>
                  <a:gd name="T77" fmla="*/ 300 h 578"/>
                  <a:gd name="T78" fmla="*/ 62 w 633"/>
                  <a:gd name="T79" fmla="*/ 249 h 578"/>
                  <a:gd name="T80" fmla="*/ 80 w 633"/>
                  <a:gd name="T81" fmla="*/ 187 h 578"/>
                  <a:gd name="T82" fmla="*/ 57 w 633"/>
                  <a:gd name="T83" fmla="*/ 153 h 578"/>
                  <a:gd name="T84" fmla="*/ 119 w 633"/>
                  <a:gd name="T85" fmla="*/ 136 h 578"/>
                  <a:gd name="T86" fmla="*/ 148 w 633"/>
                  <a:gd name="T87" fmla="*/ 170 h 578"/>
                  <a:gd name="T88" fmla="*/ 188 w 633"/>
                  <a:gd name="T89" fmla="*/ 158 h 578"/>
                  <a:gd name="T90" fmla="*/ 182 w 633"/>
                  <a:gd name="T91" fmla="*/ 51 h 578"/>
                  <a:gd name="T92" fmla="*/ 171 w 633"/>
                  <a:gd name="T93" fmla="*/ 34 h 57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633"/>
                  <a:gd name="T142" fmla="*/ 0 h 578"/>
                  <a:gd name="T143" fmla="*/ 633 w 633"/>
                  <a:gd name="T144" fmla="*/ 578 h 578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633" h="578">
                    <a:moveTo>
                      <a:pt x="171" y="34"/>
                    </a:moveTo>
                    <a:lnTo>
                      <a:pt x="177" y="22"/>
                    </a:lnTo>
                    <a:lnTo>
                      <a:pt x="205" y="22"/>
                    </a:lnTo>
                    <a:lnTo>
                      <a:pt x="239" y="0"/>
                    </a:lnTo>
                    <a:lnTo>
                      <a:pt x="274" y="11"/>
                    </a:lnTo>
                    <a:lnTo>
                      <a:pt x="313" y="11"/>
                    </a:lnTo>
                    <a:lnTo>
                      <a:pt x="371" y="45"/>
                    </a:lnTo>
                    <a:lnTo>
                      <a:pt x="422" y="22"/>
                    </a:lnTo>
                    <a:lnTo>
                      <a:pt x="433" y="51"/>
                    </a:lnTo>
                    <a:lnTo>
                      <a:pt x="496" y="96"/>
                    </a:lnTo>
                    <a:lnTo>
                      <a:pt x="479" y="141"/>
                    </a:lnTo>
                    <a:lnTo>
                      <a:pt x="530" y="192"/>
                    </a:lnTo>
                    <a:lnTo>
                      <a:pt x="553" y="198"/>
                    </a:lnTo>
                    <a:lnTo>
                      <a:pt x="622" y="238"/>
                    </a:lnTo>
                    <a:lnTo>
                      <a:pt x="633" y="295"/>
                    </a:lnTo>
                    <a:lnTo>
                      <a:pt x="599" y="346"/>
                    </a:lnTo>
                    <a:lnTo>
                      <a:pt x="605" y="380"/>
                    </a:lnTo>
                    <a:lnTo>
                      <a:pt x="570" y="436"/>
                    </a:lnTo>
                    <a:lnTo>
                      <a:pt x="559" y="521"/>
                    </a:lnTo>
                    <a:lnTo>
                      <a:pt x="525" y="521"/>
                    </a:lnTo>
                    <a:lnTo>
                      <a:pt x="530" y="555"/>
                    </a:lnTo>
                    <a:lnTo>
                      <a:pt x="502" y="578"/>
                    </a:lnTo>
                    <a:lnTo>
                      <a:pt x="462" y="533"/>
                    </a:lnTo>
                    <a:lnTo>
                      <a:pt x="393" y="544"/>
                    </a:lnTo>
                    <a:lnTo>
                      <a:pt x="376" y="499"/>
                    </a:lnTo>
                    <a:lnTo>
                      <a:pt x="325" y="510"/>
                    </a:lnTo>
                    <a:lnTo>
                      <a:pt x="262" y="499"/>
                    </a:lnTo>
                    <a:lnTo>
                      <a:pt x="256" y="448"/>
                    </a:lnTo>
                    <a:lnTo>
                      <a:pt x="222" y="453"/>
                    </a:lnTo>
                    <a:lnTo>
                      <a:pt x="171" y="414"/>
                    </a:lnTo>
                    <a:lnTo>
                      <a:pt x="125" y="419"/>
                    </a:lnTo>
                    <a:lnTo>
                      <a:pt x="108" y="397"/>
                    </a:lnTo>
                    <a:lnTo>
                      <a:pt x="68" y="402"/>
                    </a:lnTo>
                    <a:lnTo>
                      <a:pt x="45" y="380"/>
                    </a:lnTo>
                    <a:lnTo>
                      <a:pt x="51" y="363"/>
                    </a:lnTo>
                    <a:lnTo>
                      <a:pt x="0" y="334"/>
                    </a:lnTo>
                    <a:lnTo>
                      <a:pt x="11" y="306"/>
                    </a:lnTo>
                    <a:lnTo>
                      <a:pt x="40" y="329"/>
                    </a:lnTo>
                    <a:lnTo>
                      <a:pt x="68" y="300"/>
                    </a:lnTo>
                    <a:lnTo>
                      <a:pt x="62" y="249"/>
                    </a:lnTo>
                    <a:lnTo>
                      <a:pt x="80" y="187"/>
                    </a:lnTo>
                    <a:lnTo>
                      <a:pt x="57" y="153"/>
                    </a:lnTo>
                    <a:lnTo>
                      <a:pt x="119" y="136"/>
                    </a:lnTo>
                    <a:lnTo>
                      <a:pt x="148" y="170"/>
                    </a:lnTo>
                    <a:lnTo>
                      <a:pt x="188" y="158"/>
                    </a:lnTo>
                    <a:lnTo>
                      <a:pt x="182" y="51"/>
                    </a:lnTo>
                    <a:lnTo>
                      <a:pt x="171" y="34"/>
                    </a:lnTo>
                    <a:close/>
                  </a:path>
                </a:pathLst>
              </a:custGeom>
              <a:solidFill>
                <a:srgbClr val="FFFF00"/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7" name="Freeform 70"/>
              <p:cNvSpPr>
                <a:spLocks/>
              </p:cNvSpPr>
              <p:nvPr/>
            </p:nvSpPr>
            <p:spPr bwMode="auto">
              <a:xfrm>
                <a:off x="1969" y="1620"/>
                <a:ext cx="599" cy="621"/>
              </a:xfrm>
              <a:custGeom>
                <a:avLst/>
                <a:gdLst/>
                <a:ahLst/>
                <a:cxnLst>
                  <a:cxn ang="0">
                    <a:pos x="52" y="91"/>
                  </a:cxn>
                  <a:cxn ang="0">
                    <a:pos x="80" y="85"/>
                  </a:cxn>
                  <a:cxn ang="0">
                    <a:pos x="109" y="46"/>
                  </a:cxn>
                  <a:cxn ang="0">
                    <a:pos x="149" y="40"/>
                  </a:cxn>
                  <a:cxn ang="0">
                    <a:pos x="172" y="74"/>
                  </a:cxn>
                  <a:cxn ang="0">
                    <a:pos x="240" y="46"/>
                  </a:cxn>
                  <a:cxn ang="0">
                    <a:pos x="269" y="6"/>
                  </a:cxn>
                  <a:cxn ang="0">
                    <a:pos x="286" y="23"/>
                  </a:cxn>
                  <a:cxn ang="0">
                    <a:pos x="343" y="0"/>
                  </a:cxn>
                  <a:cxn ang="0">
                    <a:pos x="354" y="17"/>
                  </a:cxn>
                  <a:cxn ang="0">
                    <a:pos x="371" y="0"/>
                  </a:cxn>
                  <a:cxn ang="0">
                    <a:pos x="451" y="46"/>
                  </a:cxn>
                  <a:cxn ang="0">
                    <a:pos x="531" y="68"/>
                  </a:cxn>
                  <a:cxn ang="0">
                    <a:pos x="548" y="102"/>
                  </a:cxn>
                  <a:cxn ang="0">
                    <a:pos x="588" y="97"/>
                  </a:cxn>
                  <a:cxn ang="0">
                    <a:pos x="599" y="114"/>
                  </a:cxn>
                  <a:cxn ang="0">
                    <a:pos x="537" y="131"/>
                  </a:cxn>
                  <a:cxn ang="0">
                    <a:pos x="560" y="170"/>
                  </a:cxn>
                  <a:cxn ang="0">
                    <a:pos x="537" y="227"/>
                  </a:cxn>
                  <a:cxn ang="0">
                    <a:pos x="548" y="284"/>
                  </a:cxn>
                  <a:cxn ang="0">
                    <a:pos x="514" y="307"/>
                  </a:cxn>
                  <a:cxn ang="0">
                    <a:pos x="485" y="290"/>
                  </a:cxn>
                  <a:cxn ang="0">
                    <a:pos x="474" y="312"/>
                  </a:cxn>
                  <a:cxn ang="0">
                    <a:pos x="531" y="341"/>
                  </a:cxn>
                  <a:cxn ang="0">
                    <a:pos x="525" y="358"/>
                  </a:cxn>
                  <a:cxn ang="0">
                    <a:pos x="485" y="352"/>
                  </a:cxn>
                  <a:cxn ang="0">
                    <a:pos x="348" y="522"/>
                  </a:cxn>
                  <a:cxn ang="0">
                    <a:pos x="337" y="613"/>
                  </a:cxn>
                  <a:cxn ang="0">
                    <a:pos x="314" y="601"/>
                  </a:cxn>
                  <a:cxn ang="0">
                    <a:pos x="263" y="579"/>
                  </a:cxn>
                  <a:cxn ang="0">
                    <a:pos x="240" y="601"/>
                  </a:cxn>
                  <a:cxn ang="0">
                    <a:pos x="234" y="545"/>
                  </a:cxn>
                  <a:cxn ang="0">
                    <a:pos x="189" y="511"/>
                  </a:cxn>
                  <a:cxn ang="0">
                    <a:pos x="120" y="522"/>
                  </a:cxn>
                  <a:cxn ang="0">
                    <a:pos x="80" y="511"/>
                  </a:cxn>
                  <a:cxn ang="0">
                    <a:pos x="40" y="522"/>
                  </a:cxn>
                  <a:cxn ang="0">
                    <a:pos x="17" y="511"/>
                  </a:cxn>
                  <a:cxn ang="0">
                    <a:pos x="17" y="471"/>
                  </a:cxn>
                  <a:cxn ang="0">
                    <a:pos x="6" y="448"/>
                  </a:cxn>
                  <a:cxn ang="0">
                    <a:pos x="17" y="426"/>
                  </a:cxn>
                  <a:cxn ang="0">
                    <a:pos x="12" y="397"/>
                  </a:cxn>
                  <a:cxn ang="0">
                    <a:pos x="35" y="375"/>
                  </a:cxn>
                  <a:cxn ang="0">
                    <a:pos x="40" y="346"/>
                  </a:cxn>
                  <a:cxn ang="0">
                    <a:pos x="75" y="335"/>
                  </a:cxn>
                  <a:cxn ang="0">
                    <a:pos x="80" y="295"/>
                  </a:cxn>
                  <a:cxn ang="0">
                    <a:pos x="92" y="278"/>
                  </a:cxn>
                  <a:cxn ang="0">
                    <a:pos x="86" y="256"/>
                  </a:cxn>
                  <a:cxn ang="0">
                    <a:pos x="97" y="227"/>
                  </a:cxn>
                  <a:cxn ang="0">
                    <a:pos x="52" y="187"/>
                  </a:cxn>
                  <a:cxn ang="0">
                    <a:pos x="29" y="187"/>
                  </a:cxn>
                  <a:cxn ang="0">
                    <a:pos x="0" y="159"/>
                  </a:cxn>
                  <a:cxn ang="0">
                    <a:pos x="52" y="91"/>
                  </a:cxn>
                </a:cxnLst>
                <a:rect l="0" t="0" r="r" b="b"/>
                <a:pathLst>
                  <a:path w="599" h="613">
                    <a:moveTo>
                      <a:pt x="52" y="91"/>
                    </a:moveTo>
                    <a:lnTo>
                      <a:pt x="80" y="85"/>
                    </a:lnTo>
                    <a:lnTo>
                      <a:pt x="109" y="46"/>
                    </a:lnTo>
                    <a:lnTo>
                      <a:pt x="149" y="40"/>
                    </a:lnTo>
                    <a:lnTo>
                      <a:pt x="172" y="74"/>
                    </a:lnTo>
                    <a:lnTo>
                      <a:pt x="240" y="46"/>
                    </a:lnTo>
                    <a:lnTo>
                      <a:pt x="269" y="6"/>
                    </a:lnTo>
                    <a:lnTo>
                      <a:pt x="286" y="23"/>
                    </a:lnTo>
                    <a:lnTo>
                      <a:pt x="343" y="0"/>
                    </a:lnTo>
                    <a:lnTo>
                      <a:pt x="354" y="17"/>
                    </a:lnTo>
                    <a:lnTo>
                      <a:pt x="371" y="0"/>
                    </a:lnTo>
                    <a:lnTo>
                      <a:pt x="451" y="46"/>
                    </a:lnTo>
                    <a:lnTo>
                      <a:pt x="531" y="68"/>
                    </a:lnTo>
                    <a:lnTo>
                      <a:pt x="548" y="102"/>
                    </a:lnTo>
                    <a:lnTo>
                      <a:pt x="588" y="97"/>
                    </a:lnTo>
                    <a:lnTo>
                      <a:pt x="599" y="114"/>
                    </a:lnTo>
                    <a:lnTo>
                      <a:pt x="537" y="131"/>
                    </a:lnTo>
                    <a:lnTo>
                      <a:pt x="560" y="170"/>
                    </a:lnTo>
                    <a:lnTo>
                      <a:pt x="537" y="227"/>
                    </a:lnTo>
                    <a:lnTo>
                      <a:pt x="548" y="284"/>
                    </a:lnTo>
                    <a:lnTo>
                      <a:pt x="514" y="307"/>
                    </a:lnTo>
                    <a:lnTo>
                      <a:pt x="485" y="290"/>
                    </a:lnTo>
                    <a:lnTo>
                      <a:pt x="474" y="312"/>
                    </a:lnTo>
                    <a:lnTo>
                      <a:pt x="531" y="341"/>
                    </a:lnTo>
                    <a:lnTo>
                      <a:pt x="525" y="358"/>
                    </a:lnTo>
                    <a:lnTo>
                      <a:pt x="485" y="352"/>
                    </a:lnTo>
                    <a:lnTo>
                      <a:pt x="348" y="522"/>
                    </a:lnTo>
                    <a:lnTo>
                      <a:pt x="337" y="613"/>
                    </a:lnTo>
                    <a:lnTo>
                      <a:pt x="314" y="601"/>
                    </a:lnTo>
                    <a:lnTo>
                      <a:pt x="263" y="579"/>
                    </a:lnTo>
                    <a:lnTo>
                      <a:pt x="240" y="601"/>
                    </a:lnTo>
                    <a:lnTo>
                      <a:pt x="234" y="545"/>
                    </a:lnTo>
                    <a:lnTo>
                      <a:pt x="189" y="511"/>
                    </a:lnTo>
                    <a:lnTo>
                      <a:pt x="120" y="522"/>
                    </a:lnTo>
                    <a:lnTo>
                      <a:pt x="80" y="511"/>
                    </a:lnTo>
                    <a:lnTo>
                      <a:pt x="40" y="522"/>
                    </a:lnTo>
                    <a:lnTo>
                      <a:pt x="17" y="511"/>
                    </a:lnTo>
                    <a:lnTo>
                      <a:pt x="17" y="471"/>
                    </a:lnTo>
                    <a:lnTo>
                      <a:pt x="6" y="448"/>
                    </a:lnTo>
                    <a:lnTo>
                      <a:pt x="17" y="426"/>
                    </a:lnTo>
                    <a:lnTo>
                      <a:pt x="12" y="397"/>
                    </a:lnTo>
                    <a:lnTo>
                      <a:pt x="35" y="375"/>
                    </a:lnTo>
                    <a:lnTo>
                      <a:pt x="40" y="346"/>
                    </a:lnTo>
                    <a:lnTo>
                      <a:pt x="75" y="335"/>
                    </a:lnTo>
                    <a:lnTo>
                      <a:pt x="80" y="295"/>
                    </a:lnTo>
                    <a:lnTo>
                      <a:pt x="92" y="278"/>
                    </a:lnTo>
                    <a:lnTo>
                      <a:pt x="86" y="256"/>
                    </a:lnTo>
                    <a:lnTo>
                      <a:pt x="97" y="227"/>
                    </a:lnTo>
                    <a:lnTo>
                      <a:pt x="52" y="187"/>
                    </a:lnTo>
                    <a:lnTo>
                      <a:pt x="29" y="187"/>
                    </a:lnTo>
                    <a:lnTo>
                      <a:pt x="0" y="159"/>
                    </a:lnTo>
                    <a:lnTo>
                      <a:pt x="52" y="91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17" name="Freeform 71"/>
              <p:cNvSpPr>
                <a:spLocks/>
              </p:cNvSpPr>
              <p:nvPr/>
            </p:nvSpPr>
            <p:spPr bwMode="auto">
              <a:xfrm>
                <a:off x="1967" y="1620"/>
                <a:ext cx="599" cy="613"/>
              </a:xfrm>
              <a:custGeom>
                <a:avLst/>
                <a:gdLst>
                  <a:gd name="T0" fmla="*/ 52 w 599"/>
                  <a:gd name="T1" fmla="*/ 91 h 613"/>
                  <a:gd name="T2" fmla="*/ 80 w 599"/>
                  <a:gd name="T3" fmla="*/ 85 h 613"/>
                  <a:gd name="T4" fmla="*/ 109 w 599"/>
                  <a:gd name="T5" fmla="*/ 46 h 613"/>
                  <a:gd name="T6" fmla="*/ 149 w 599"/>
                  <a:gd name="T7" fmla="*/ 40 h 613"/>
                  <a:gd name="T8" fmla="*/ 172 w 599"/>
                  <a:gd name="T9" fmla="*/ 74 h 613"/>
                  <a:gd name="T10" fmla="*/ 240 w 599"/>
                  <a:gd name="T11" fmla="*/ 46 h 613"/>
                  <a:gd name="T12" fmla="*/ 269 w 599"/>
                  <a:gd name="T13" fmla="*/ 6 h 613"/>
                  <a:gd name="T14" fmla="*/ 286 w 599"/>
                  <a:gd name="T15" fmla="*/ 23 h 613"/>
                  <a:gd name="T16" fmla="*/ 343 w 599"/>
                  <a:gd name="T17" fmla="*/ 0 h 613"/>
                  <a:gd name="T18" fmla="*/ 354 w 599"/>
                  <a:gd name="T19" fmla="*/ 17 h 613"/>
                  <a:gd name="T20" fmla="*/ 371 w 599"/>
                  <a:gd name="T21" fmla="*/ 0 h 613"/>
                  <a:gd name="T22" fmla="*/ 451 w 599"/>
                  <a:gd name="T23" fmla="*/ 46 h 613"/>
                  <a:gd name="T24" fmla="*/ 531 w 599"/>
                  <a:gd name="T25" fmla="*/ 68 h 613"/>
                  <a:gd name="T26" fmla="*/ 548 w 599"/>
                  <a:gd name="T27" fmla="*/ 102 h 613"/>
                  <a:gd name="T28" fmla="*/ 588 w 599"/>
                  <a:gd name="T29" fmla="*/ 97 h 613"/>
                  <a:gd name="T30" fmla="*/ 599 w 599"/>
                  <a:gd name="T31" fmla="*/ 114 h 613"/>
                  <a:gd name="T32" fmla="*/ 537 w 599"/>
                  <a:gd name="T33" fmla="*/ 131 h 613"/>
                  <a:gd name="T34" fmla="*/ 560 w 599"/>
                  <a:gd name="T35" fmla="*/ 170 h 613"/>
                  <a:gd name="T36" fmla="*/ 537 w 599"/>
                  <a:gd name="T37" fmla="*/ 227 h 613"/>
                  <a:gd name="T38" fmla="*/ 548 w 599"/>
                  <a:gd name="T39" fmla="*/ 284 h 613"/>
                  <a:gd name="T40" fmla="*/ 514 w 599"/>
                  <a:gd name="T41" fmla="*/ 307 h 613"/>
                  <a:gd name="T42" fmla="*/ 485 w 599"/>
                  <a:gd name="T43" fmla="*/ 290 h 613"/>
                  <a:gd name="T44" fmla="*/ 474 w 599"/>
                  <a:gd name="T45" fmla="*/ 312 h 613"/>
                  <a:gd name="T46" fmla="*/ 531 w 599"/>
                  <a:gd name="T47" fmla="*/ 341 h 613"/>
                  <a:gd name="T48" fmla="*/ 525 w 599"/>
                  <a:gd name="T49" fmla="*/ 358 h 613"/>
                  <a:gd name="T50" fmla="*/ 485 w 599"/>
                  <a:gd name="T51" fmla="*/ 352 h 613"/>
                  <a:gd name="T52" fmla="*/ 348 w 599"/>
                  <a:gd name="T53" fmla="*/ 522 h 613"/>
                  <a:gd name="T54" fmla="*/ 337 w 599"/>
                  <a:gd name="T55" fmla="*/ 613 h 613"/>
                  <a:gd name="T56" fmla="*/ 314 w 599"/>
                  <a:gd name="T57" fmla="*/ 601 h 613"/>
                  <a:gd name="T58" fmla="*/ 263 w 599"/>
                  <a:gd name="T59" fmla="*/ 579 h 613"/>
                  <a:gd name="T60" fmla="*/ 240 w 599"/>
                  <a:gd name="T61" fmla="*/ 601 h 613"/>
                  <a:gd name="T62" fmla="*/ 234 w 599"/>
                  <a:gd name="T63" fmla="*/ 545 h 613"/>
                  <a:gd name="T64" fmla="*/ 189 w 599"/>
                  <a:gd name="T65" fmla="*/ 511 h 613"/>
                  <a:gd name="T66" fmla="*/ 120 w 599"/>
                  <a:gd name="T67" fmla="*/ 522 h 613"/>
                  <a:gd name="T68" fmla="*/ 80 w 599"/>
                  <a:gd name="T69" fmla="*/ 511 h 613"/>
                  <a:gd name="T70" fmla="*/ 40 w 599"/>
                  <a:gd name="T71" fmla="*/ 522 h 613"/>
                  <a:gd name="T72" fmla="*/ 17 w 599"/>
                  <a:gd name="T73" fmla="*/ 511 h 613"/>
                  <a:gd name="T74" fmla="*/ 17 w 599"/>
                  <a:gd name="T75" fmla="*/ 471 h 613"/>
                  <a:gd name="T76" fmla="*/ 6 w 599"/>
                  <a:gd name="T77" fmla="*/ 448 h 613"/>
                  <a:gd name="T78" fmla="*/ 17 w 599"/>
                  <a:gd name="T79" fmla="*/ 426 h 613"/>
                  <a:gd name="T80" fmla="*/ 12 w 599"/>
                  <a:gd name="T81" fmla="*/ 397 h 613"/>
                  <a:gd name="T82" fmla="*/ 35 w 599"/>
                  <a:gd name="T83" fmla="*/ 375 h 613"/>
                  <a:gd name="T84" fmla="*/ 40 w 599"/>
                  <a:gd name="T85" fmla="*/ 346 h 613"/>
                  <a:gd name="T86" fmla="*/ 75 w 599"/>
                  <a:gd name="T87" fmla="*/ 335 h 613"/>
                  <a:gd name="T88" fmla="*/ 80 w 599"/>
                  <a:gd name="T89" fmla="*/ 295 h 613"/>
                  <a:gd name="T90" fmla="*/ 92 w 599"/>
                  <a:gd name="T91" fmla="*/ 278 h 613"/>
                  <a:gd name="T92" fmla="*/ 86 w 599"/>
                  <a:gd name="T93" fmla="*/ 256 h 613"/>
                  <a:gd name="T94" fmla="*/ 97 w 599"/>
                  <a:gd name="T95" fmla="*/ 227 h 613"/>
                  <a:gd name="T96" fmla="*/ 52 w 599"/>
                  <a:gd name="T97" fmla="*/ 187 h 613"/>
                  <a:gd name="T98" fmla="*/ 29 w 599"/>
                  <a:gd name="T99" fmla="*/ 187 h 613"/>
                  <a:gd name="T100" fmla="*/ 0 w 599"/>
                  <a:gd name="T101" fmla="*/ 159 h 613"/>
                  <a:gd name="T102" fmla="*/ 52 w 599"/>
                  <a:gd name="T103" fmla="*/ 91 h 613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599"/>
                  <a:gd name="T157" fmla="*/ 0 h 613"/>
                  <a:gd name="T158" fmla="*/ 599 w 599"/>
                  <a:gd name="T159" fmla="*/ 613 h 613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599" h="613">
                    <a:moveTo>
                      <a:pt x="52" y="91"/>
                    </a:moveTo>
                    <a:lnTo>
                      <a:pt x="80" y="85"/>
                    </a:lnTo>
                    <a:lnTo>
                      <a:pt x="109" y="46"/>
                    </a:lnTo>
                    <a:lnTo>
                      <a:pt x="149" y="40"/>
                    </a:lnTo>
                    <a:lnTo>
                      <a:pt x="172" y="74"/>
                    </a:lnTo>
                    <a:lnTo>
                      <a:pt x="240" y="46"/>
                    </a:lnTo>
                    <a:lnTo>
                      <a:pt x="269" y="6"/>
                    </a:lnTo>
                    <a:lnTo>
                      <a:pt x="286" y="23"/>
                    </a:lnTo>
                    <a:lnTo>
                      <a:pt x="343" y="0"/>
                    </a:lnTo>
                    <a:lnTo>
                      <a:pt x="354" y="17"/>
                    </a:lnTo>
                    <a:lnTo>
                      <a:pt x="371" y="0"/>
                    </a:lnTo>
                    <a:lnTo>
                      <a:pt x="451" y="46"/>
                    </a:lnTo>
                    <a:lnTo>
                      <a:pt x="531" y="68"/>
                    </a:lnTo>
                    <a:lnTo>
                      <a:pt x="548" y="102"/>
                    </a:lnTo>
                    <a:lnTo>
                      <a:pt x="588" y="97"/>
                    </a:lnTo>
                    <a:lnTo>
                      <a:pt x="599" y="114"/>
                    </a:lnTo>
                    <a:lnTo>
                      <a:pt x="537" y="131"/>
                    </a:lnTo>
                    <a:lnTo>
                      <a:pt x="560" y="170"/>
                    </a:lnTo>
                    <a:lnTo>
                      <a:pt x="537" y="227"/>
                    </a:lnTo>
                    <a:lnTo>
                      <a:pt x="548" y="284"/>
                    </a:lnTo>
                    <a:lnTo>
                      <a:pt x="514" y="307"/>
                    </a:lnTo>
                    <a:lnTo>
                      <a:pt x="485" y="290"/>
                    </a:lnTo>
                    <a:lnTo>
                      <a:pt x="474" y="312"/>
                    </a:lnTo>
                    <a:lnTo>
                      <a:pt x="531" y="341"/>
                    </a:lnTo>
                    <a:lnTo>
                      <a:pt x="525" y="358"/>
                    </a:lnTo>
                    <a:lnTo>
                      <a:pt x="485" y="352"/>
                    </a:lnTo>
                    <a:lnTo>
                      <a:pt x="348" y="522"/>
                    </a:lnTo>
                    <a:lnTo>
                      <a:pt x="337" y="613"/>
                    </a:lnTo>
                    <a:lnTo>
                      <a:pt x="314" y="601"/>
                    </a:lnTo>
                    <a:lnTo>
                      <a:pt x="263" y="579"/>
                    </a:lnTo>
                    <a:lnTo>
                      <a:pt x="240" y="601"/>
                    </a:lnTo>
                    <a:lnTo>
                      <a:pt x="234" y="545"/>
                    </a:lnTo>
                    <a:lnTo>
                      <a:pt x="189" y="511"/>
                    </a:lnTo>
                    <a:lnTo>
                      <a:pt x="120" y="522"/>
                    </a:lnTo>
                    <a:lnTo>
                      <a:pt x="80" y="511"/>
                    </a:lnTo>
                    <a:lnTo>
                      <a:pt x="40" y="522"/>
                    </a:lnTo>
                    <a:lnTo>
                      <a:pt x="17" y="511"/>
                    </a:lnTo>
                    <a:lnTo>
                      <a:pt x="17" y="471"/>
                    </a:lnTo>
                    <a:lnTo>
                      <a:pt x="6" y="448"/>
                    </a:lnTo>
                    <a:lnTo>
                      <a:pt x="17" y="426"/>
                    </a:lnTo>
                    <a:lnTo>
                      <a:pt x="12" y="397"/>
                    </a:lnTo>
                    <a:lnTo>
                      <a:pt x="35" y="375"/>
                    </a:lnTo>
                    <a:lnTo>
                      <a:pt x="40" y="346"/>
                    </a:lnTo>
                    <a:lnTo>
                      <a:pt x="75" y="335"/>
                    </a:lnTo>
                    <a:lnTo>
                      <a:pt x="80" y="295"/>
                    </a:lnTo>
                    <a:lnTo>
                      <a:pt x="92" y="278"/>
                    </a:lnTo>
                    <a:lnTo>
                      <a:pt x="86" y="256"/>
                    </a:lnTo>
                    <a:lnTo>
                      <a:pt x="97" y="227"/>
                    </a:lnTo>
                    <a:lnTo>
                      <a:pt x="52" y="187"/>
                    </a:lnTo>
                    <a:lnTo>
                      <a:pt x="29" y="187"/>
                    </a:lnTo>
                    <a:lnTo>
                      <a:pt x="0" y="159"/>
                    </a:lnTo>
                    <a:lnTo>
                      <a:pt x="52" y="91"/>
                    </a:lnTo>
                    <a:close/>
                  </a:path>
                </a:pathLst>
              </a:custGeom>
              <a:noFill/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9" name="Freeform 72"/>
              <p:cNvSpPr>
                <a:spLocks/>
              </p:cNvSpPr>
              <p:nvPr/>
            </p:nvSpPr>
            <p:spPr bwMode="auto">
              <a:xfrm>
                <a:off x="1790" y="2125"/>
                <a:ext cx="497" cy="550"/>
              </a:xfrm>
              <a:custGeom>
                <a:avLst/>
                <a:gdLst/>
                <a:ahLst/>
                <a:cxnLst>
                  <a:cxn ang="0">
                    <a:pos x="52" y="74"/>
                  </a:cxn>
                  <a:cxn ang="0">
                    <a:pos x="126" y="28"/>
                  </a:cxn>
                  <a:cxn ang="0">
                    <a:pos x="155" y="45"/>
                  </a:cxn>
                  <a:cxn ang="0">
                    <a:pos x="155" y="11"/>
                  </a:cxn>
                  <a:cxn ang="0">
                    <a:pos x="177" y="0"/>
                  </a:cxn>
                  <a:cxn ang="0">
                    <a:pos x="194" y="6"/>
                  </a:cxn>
                  <a:cxn ang="0">
                    <a:pos x="223" y="17"/>
                  </a:cxn>
                  <a:cxn ang="0">
                    <a:pos x="257" y="6"/>
                  </a:cxn>
                  <a:cxn ang="0">
                    <a:pos x="297" y="17"/>
                  </a:cxn>
                  <a:cxn ang="0">
                    <a:pos x="371" y="6"/>
                  </a:cxn>
                  <a:cxn ang="0">
                    <a:pos x="411" y="40"/>
                  </a:cxn>
                  <a:cxn ang="0">
                    <a:pos x="423" y="96"/>
                  </a:cxn>
                  <a:cxn ang="0">
                    <a:pos x="440" y="79"/>
                  </a:cxn>
                  <a:cxn ang="0">
                    <a:pos x="497" y="96"/>
                  </a:cxn>
                  <a:cxn ang="0">
                    <a:pos x="417" y="153"/>
                  </a:cxn>
                  <a:cxn ang="0">
                    <a:pos x="406" y="216"/>
                  </a:cxn>
                  <a:cxn ang="0">
                    <a:pos x="451" y="250"/>
                  </a:cxn>
                  <a:cxn ang="0">
                    <a:pos x="457" y="346"/>
                  </a:cxn>
                  <a:cxn ang="0">
                    <a:pos x="406" y="352"/>
                  </a:cxn>
                  <a:cxn ang="0">
                    <a:pos x="400" y="391"/>
                  </a:cxn>
                  <a:cxn ang="0">
                    <a:pos x="417" y="403"/>
                  </a:cxn>
                  <a:cxn ang="0">
                    <a:pos x="406" y="454"/>
                  </a:cxn>
                  <a:cxn ang="0">
                    <a:pos x="457" y="499"/>
                  </a:cxn>
                  <a:cxn ang="0">
                    <a:pos x="446" y="533"/>
                  </a:cxn>
                  <a:cxn ang="0">
                    <a:pos x="411" y="550"/>
                  </a:cxn>
                  <a:cxn ang="0">
                    <a:pos x="371" y="511"/>
                  </a:cxn>
                  <a:cxn ang="0">
                    <a:pos x="411" y="516"/>
                  </a:cxn>
                  <a:cxn ang="0">
                    <a:pos x="411" y="494"/>
                  </a:cxn>
                  <a:cxn ang="0">
                    <a:pos x="360" y="476"/>
                  </a:cxn>
                  <a:cxn ang="0">
                    <a:pos x="343" y="499"/>
                  </a:cxn>
                  <a:cxn ang="0">
                    <a:pos x="309" y="488"/>
                  </a:cxn>
                  <a:cxn ang="0">
                    <a:pos x="246" y="499"/>
                  </a:cxn>
                  <a:cxn ang="0">
                    <a:pos x="229" y="516"/>
                  </a:cxn>
                  <a:cxn ang="0">
                    <a:pos x="200" y="528"/>
                  </a:cxn>
                  <a:cxn ang="0">
                    <a:pos x="212" y="488"/>
                  </a:cxn>
                  <a:cxn ang="0">
                    <a:pos x="200" y="459"/>
                  </a:cxn>
                  <a:cxn ang="0">
                    <a:pos x="217" y="442"/>
                  </a:cxn>
                  <a:cxn ang="0">
                    <a:pos x="212" y="357"/>
                  </a:cxn>
                  <a:cxn ang="0">
                    <a:pos x="172" y="352"/>
                  </a:cxn>
                  <a:cxn ang="0">
                    <a:pos x="149" y="312"/>
                  </a:cxn>
                  <a:cxn ang="0">
                    <a:pos x="115" y="323"/>
                  </a:cxn>
                  <a:cxn ang="0">
                    <a:pos x="29" y="306"/>
                  </a:cxn>
                  <a:cxn ang="0">
                    <a:pos x="18" y="278"/>
                  </a:cxn>
                  <a:cxn ang="0">
                    <a:pos x="23" y="255"/>
                  </a:cxn>
                  <a:cxn ang="0">
                    <a:pos x="6" y="233"/>
                  </a:cxn>
                  <a:cxn ang="0">
                    <a:pos x="0" y="193"/>
                  </a:cxn>
                  <a:cxn ang="0">
                    <a:pos x="23" y="176"/>
                  </a:cxn>
                  <a:cxn ang="0">
                    <a:pos x="40" y="176"/>
                  </a:cxn>
                  <a:cxn ang="0">
                    <a:pos x="63" y="136"/>
                  </a:cxn>
                  <a:cxn ang="0">
                    <a:pos x="40" y="108"/>
                  </a:cxn>
                  <a:cxn ang="0">
                    <a:pos x="52" y="74"/>
                  </a:cxn>
                </a:cxnLst>
                <a:rect l="0" t="0" r="r" b="b"/>
                <a:pathLst>
                  <a:path w="497" h="550">
                    <a:moveTo>
                      <a:pt x="52" y="74"/>
                    </a:moveTo>
                    <a:lnTo>
                      <a:pt x="126" y="28"/>
                    </a:lnTo>
                    <a:lnTo>
                      <a:pt x="155" y="45"/>
                    </a:lnTo>
                    <a:lnTo>
                      <a:pt x="155" y="11"/>
                    </a:lnTo>
                    <a:lnTo>
                      <a:pt x="177" y="0"/>
                    </a:lnTo>
                    <a:lnTo>
                      <a:pt x="194" y="6"/>
                    </a:lnTo>
                    <a:lnTo>
                      <a:pt x="223" y="17"/>
                    </a:lnTo>
                    <a:lnTo>
                      <a:pt x="257" y="6"/>
                    </a:lnTo>
                    <a:lnTo>
                      <a:pt x="297" y="17"/>
                    </a:lnTo>
                    <a:lnTo>
                      <a:pt x="371" y="6"/>
                    </a:lnTo>
                    <a:lnTo>
                      <a:pt x="411" y="40"/>
                    </a:lnTo>
                    <a:lnTo>
                      <a:pt x="423" y="96"/>
                    </a:lnTo>
                    <a:lnTo>
                      <a:pt x="440" y="79"/>
                    </a:lnTo>
                    <a:lnTo>
                      <a:pt x="497" y="96"/>
                    </a:lnTo>
                    <a:lnTo>
                      <a:pt x="417" y="153"/>
                    </a:lnTo>
                    <a:lnTo>
                      <a:pt x="406" y="216"/>
                    </a:lnTo>
                    <a:lnTo>
                      <a:pt x="451" y="250"/>
                    </a:lnTo>
                    <a:lnTo>
                      <a:pt x="457" y="346"/>
                    </a:lnTo>
                    <a:lnTo>
                      <a:pt x="406" y="352"/>
                    </a:lnTo>
                    <a:lnTo>
                      <a:pt x="400" y="391"/>
                    </a:lnTo>
                    <a:lnTo>
                      <a:pt x="417" y="403"/>
                    </a:lnTo>
                    <a:lnTo>
                      <a:pt x="406" y="454"/>
                    </a:lnTo>
                    <a:lnTo>
                      <a:pt x="457" y="499"/>
                    </a:lnTo>
                    <a:lnTo>
                      <a:pt x="446" y="533"/>
                    </a:lnTo>
                    <a:lnTo>
                      <a:pt x="411" y="550"/>
                    </a:lnTo>
                    <a:lnTo>
                      <a:pt x="371" y="511"/>
                    </a:lnTo>
                    <a:lnTo>
                      <a:pt x="411" y="516"/>
                    </a:lnTo>
                    <a:lnTo>
                      <a:pt x="411" y="494"/>
                    </a:lnTo>
                    <a:lnTo>
                      <a:pt x="360" y="476"/>
                    </a:lnTo>
                    <a:lnTo>
                      <a:pt x="343" y="499"/>
                    </a:lnTo>
                    <a:lnTo>
                      <a:pt x="309" y="488"/>
                    </a:lnTo>
                    <a:lnTo>
                      <a:pt x="246" y="499"/>
                    </a:lnTo>
                    <a:lnTo>
                      <a:pt x="229" y="516"/>
                    </a:lnTo>
                    <a:lnTo>
                      <a:pt x="200" y="528"/>
                    </a:lnTo>
                    <a:lnTo>
                      <a:pt x="212" y="488"/>
                    </a:lnTo>
                    <a:lnTo>
                      <a:pt x="200" y="459"/>
                    </a:lnTo>
                    <a:lnTo>
                      <a:pt x="217" y="442"/>
                    </a:lnTo>
                    <a:lnTo>
                      <a:pt x="212" y="357"/>
                    </a:lnTo>
                    <a:lnTo>
                      <a:pt x="172" y="352"/>
                    </a:lnTo>
                    <a:lnTo>
                      <a:pt x="149" y="312"/>
                    </a:lnTo>
                    <a:lnTo>
                      <a:pt x="115" y="323"/>
                    </a:lnTo>
                    <a:lnTo>
                      <a:pt x="29" y="306"/>
                    </a:lnTo>
                    <a:lnTo>
                      <a:pt x="18" y="278"/>
                    </a:lnTo>
                    <a:lnTo>
                      <a:pt x="23" y="255"/>
                    </a:lnTo>
                    <a:lnTo>
                      <a:pt x="6" y="233"/>
                    </a:lnTo>
                    <a:lnTo>
                      <a:pt x="0" y="193"/>
                    </a:lnTo>
                    <a:lnTo>
                      <a:pt x="23" y="176"/>
                    </a:lnTo>
                    <a:lnTo>
                      <a:pt x="40" y="176"/>
                    </a:lnTo>
                    <a:lnTo>
                      <a:pt x="63" y="136"/>
                    </a:lnTo>
                    <a:lnTo>
                      <a:pt x="40" y="108"/>
                    </a:lnTo>
                    <a:lnTo>
                      <a:pt x="52" y="74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19" name="Freeform 73"/>
              <p:cNvSpPr>
                <a:spLocks/>
              </p:cNvSpPr>
              <p:nvPr/>
            </p:nvSpPr>
            <p:spPr bwMode="auto">
              <a:xfrm>
                <a:off x="1790" y="2125"/>
                <a:ext cx="497" cy="550"/>
              </a:xfrm>
              <a:custGeom>
                <a:avLst/>
                <a:gdLst>
                  <a:gd name="T0" fmla="*/ 52 w 497"/>
                  <a:gd name="T1" fmla="*/ 74 h 550"/>
                  <a:gd name="T2" fmla="*/ 126 w 497"/>
                  <a:gd name="T3" fmla="*/ 28 h 550"/>
                  <a:gd name="T4" fmla="*/ 155 w 497"/>
                  <a:gd name="T5" fmla="*/ 45 h 550"/>
                  <a:gd name="T6" fmla="*/ 155 w 497"/>
                  <a:gd name="T7" fmla="*/ 11 h 550"/>
                  <a:gd name="T8" fmla="*/ 177 w 497"/>
                  <a:gd name="T9" fmla="*/ 0 h 550"/>
                  <a:gd name="T10" fmla="*/ 194 w 497"/>
                  <a:gd name="T11" fmla="*/ 6 h 550"/>
                  <a:gd name="T12" fmla="*/ 223 w 497"/>
                  <a:gd name="T13" fmla="*/ 17 h 550"/>
                  <a:gd name="T14" fmla="*/ 257 w 497"/>
                  <a:gd name="T15" fmla="*/ 6 h 550"/>
                  <a:gd name="T16" fmla="*/ 297 w 497"/>
                  <a:gd name="T17" fmla="*/ 17 h 550"/>
                  <a:gd name="T18" fmla="*/ 371 w 497"/>
                  <a:gd name="T19" fmla="*/ 6 h 550"/>
                  <a:gd name="T20" fmla="*/ 411 w 497"/>
                  <a:gd name="T21" fmla="*/ 40 h 550"/>
                  <a:gd name="T22" fmla="*/ 423 w 497"/>
                  <a:gd name="T23" fmla="*/ 96 h 550"/>
                  <a:gd name="T24" fmla="*/ 440 w 497"/>
                  <a:gd name="T25" fmla="*/ 79 h 550"/>
                  <a:gd name="T26" fmla="*/ 497 w 497"/>
                  <a:gd name="T27" fmla="*/ 96 h 550"/>
                  <a:gd name="T28" fmla="*/ 417 w 497"/>
                  <a:gd name="T29" fmla="*/ 153 h 550"/>
                  <a:gd name="T30" fmla="*/ 406 w 497"/>
                  <a:gd name="T31" fmla="*/ 216 h 550"/>
                  <a:gd name="T32" fmla="*/ 451 w 497"/>
                  <a:gd name="T33" fmla="*/ 250 h 550"/>
                  <a:gd name="T34" fmla="*/ 457 w 497"/>
                  <a:gd name="T35" fmla="*/ 346 h 550"/>
                  <a:gd name="T36" fmla="*/ 406 w 497"/>
                  <a:gd name="T37" fmla="*/ 352 h 550"/>
                  <a:gd name="T38" fmla="*/ 400 w 497"/>
                  <a:gd name="T39" fmla="*/ 391 h 550"/>
                  <a:gd name="T40" fmla="*/ 417 w 497"/>
                  <a:gd name="T41" fmla="*/ 403 h 550"/>
                  <a:gd name="T42" fmla="*/ 406 w 497"/>
                  <a:gd name="T43" fmla="*/ 454 h 550"/>
                  <a:gd name="T44" fmla="*/ 457 w 497"/>
                  <a:gd name="T45" fmla="*/ 499 h 550"/>
                  <a:gd name="T46" fmla="*/ 446 w 497"/>
                  <a:gd name="T47" fmla="*/ 533 h 550"/>
                  <a:gd name="T48" fmla="*/ 411 w 497"/>
                  <a:gd name="T49" fmla="*/ 550 h 550"/>
                  <a:gd name="T50" fmla="*/ 371 w 497"/>
                  <a:gd name="T51" fmla="*/ 511 h 550"/>
                  <a:gd name="T52" fmla="*/ 411 w 497"/>
                  <a:gd name="T53" fmla="*/ 516 h 550"/>
                  <a:gd name="T54" fmla="*/ 411 w 497"/>
                  <a:gd name="T55" fmla="*/ 494 h 550"/>
                  <a:gd name="T56" fmla="*/ 360 w 497"/>
                  <a:gd name="T57" fmla="*/ 476 h 550"/>
                  <a:gd name="T58" fmla="*/ 343 w 497"/>
                  <a:gd name="T59" fmla="*/ 499 h 550"/>
                  <a:gd name="T60" fmla="*/ 309 w 497"/>
                  <a:gd name="T61" fmla="*/ 488 h 550"/>
                  <a:gd name="T62" fmla="*/ 246 w 497"/>
                  <a:gd name="T63" fmla="*/ 499 h 550"/>
                  <a:gd name="T64" fmla="*/ 229 w 497"/>
                  <a:gd name="T65" fmla="*/ 516 h 550"/>
                  <a:gd name="T66" fmla="*/ 200 w 497"/>
                  <a:gd name="T67" fmla="*/ 528 h 550"/>
                  <a:gd name="T68" fmla="*/ 212 w 497"/>
                  <a:gd name="T69" fmla="*/ 488 h 550"/>
                  <a:gd name="T70" fmla="*/ 200 w 497"/>
                  <a:gd name="T71" fmla="*/ 459 h 550"/>
                  <a:gd name="T72" fmla="*/ 217 w 497"/>
                  <a:gd name="T73" fmla="*/ 442 h 550"/>
                  <a:gd name="T74" fmla="*/ 212 w 497"/>
                  <a:gd name="T75" fmla="*/ 357 h 550"/>
                  <a:gd name="T76" fmla="*/ 172 w 497"/>
                  <a:gd name="T77" fmla="*/ 352 h 550"/>
                  <a:gd name="T78" fmla="*/ 149 w 497"/>
                  <a:gd name="T79" fmla="*/ 312 h 550"/>
                  <a:gd name="T80" fmla="*/ 115 w 497"/>
                  <a:gd name="T81" fmla="*/ 323 h 550"/>
                  <a:gd name="T82" fmla="*/ 29 w 497"/>
                  <a:gd name="T83" fmla="*/ 306 h 550"/>
                  <a:gd name="T84" fmla="*/ 18 w 497"/>
                  <a:gd name="T85" fmla="*/ 278 h 550"/>
                  <a:gd name="T86" fmla="*/ 23 w 497"/>
                  <a:gd name="T87" fmla="*/ 255 h 550"/>
                  <a:gd name="T88" fmla="*/ 6 w 497"/>
                  <a:gd name="T89" fmla="*/ 233 h 550"/>
                  <a:gd name="T90" fmla="*/ 0 w 497"/>
                  <a:gd name="T91" fmla="*/ 193 h 550"/>
                  <a:gd name="T92" fmla="*/ 23 w 497"/>
                  <a:gd name="T93" fmla="*/ 176 h 550"/>
                  <a:gd name="T94" fmla="*/ 40 w 497"/>
                  <a:gd name="T95" fmla="*/ 176 h 550"/>
                  <a:gd name="T96" fmla="*/ 63 w 497"/>
                  <a:gd name="T97" fmla="*/ 136 h 550"/>
                  <a:gd name="T98" fmla="*/ 40 w 497"/>
                  <a:gd name="T99" fmla="*/ 108 h 550"/>
                  <a:gd name="T100" fmla="*/ 52 w 497"/>
                  <a:gd name="T101" fmla="*/ 74 h 55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497"/>
                  <a:gd name="T154" fmla="*/ 0 h 550"/>
                  <a:gd name="T155" fmla="*/ 497 w 497"/>
                  <a:gd name="T156" fmla="*/ 550 h 55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497" h="550">
                    <a:moveTo>
                      <a:pt x="52" y="74"/>
                    </a:moveTo>
                    <a:lnTo>
                      <a:pt x="126" y="28"/>
                    </a:lnTo>
                    <a:lnTo>
                      <a:pt x="155" y="45"/>
                    </a:lnTo>
                    <a:lnTo>
                      <a:pt x="155" y="11"/>
                    </a:lnTo>
                    <a:lnTo>
                      <a:pt x="177" y="0"/>
                    </a:lnTo>
                    <a:lnTo>
                      <a:pt x="194" y="6"/>
                    </a:lnTo>
                    <a:lnTo>
                      <a:pt x="223" y="17"/>
                    </a:lnTo>
                    <a:lnTo>
                      <a:pt x="257" y="6"/>
                    </a:lnTo>
                    <a:lnTo>
                      <a:pt x="297" y="17"/>
                    </a:lnTo>
                    <a:lnTo>
                      <a:pt x="371" y="6"/>
                    </a:lnTo>
                    <a:lnTo>
                      <a:pt x="411" y="40"/>
                    </a:lnTo>
                    <a:lnTo>
                      <a:pt x="423" y="96"/>
                    </a:lnTo>
                    <a:lnTo>
                      <a:pt x="440" y="79"/>
                    </a:lnTo>
                    <a:lnTo>
                      <a:pt x="497" y="96"/>
                    </a:lnTo>
                    <a:lnTo>
                      <a:pt x="417" y="153"/>
                    </a:lnTo>
                    <a:lnTo>
                      <a:pt x="406" y="216"/>
                    </a:lnTo>
                    <a:lnTo>
                      <a:pt x="451" y="250"/>
                    </a:lnTo>
                    <a:lnTo>
                      <a:pt x="457" y="346"/>
                    </a:lnTo>
                    <a:lnTo>
                      <a:pt x="406" y="352"/>
                    </a:lnTo>
                    <a:lnTo>
                      <a:pt x="400" y="391"/>
                    </a:lnTo>
                    <a:lnTo>
                      <a:pt x="417" y="403"/>
                    </a:lnTo>
                    <a:lnTo>
                      <a:pt x="406" y="454"/>
                    </a:lnTo>
                    <a:lnTo>
                      <a:pt x="457" y="499"/>
                    </a:lnTo>
                    <a:lnTo>
                      <a:pt x="446" y="533"/>
                    </a:lnTo>
                    <a:lnTo>
                      <a:pt x="411" y="550"/>
                    </a:lnTo>
                    <a:lnTo>
                      <a:pt x="371" y="511"/>
                    </a:lnTo>
                    <a:lnTo>
                      <a:pt x="411" y="516"/>
                    </a:lnTo>
                    <a:lnTo>
                      <a:pt x="411" y="494"/>
                    </a:lnTo>
                    <a:lnTo>
                      <a:pt x="360" y="476"/>
                    </a:lnTo>
                    <a:lnTo>
                      <a:pt x="343" y="499"/>
                    </a:lnTo>
                    <a:lnTo>
                      <a:pt x="309" y="488"/>
                    </a:lnTo>
                    <a:lnTo>
                      <a:pt x="246" y="499"/>
                    </a:lnTo>
                    <a:lnTo>
                      <a:pt x="229" y="516"/>
                    </a:lnTo>
                    <a:lnTo>
                      <a:pt x="200" y="528"/>
                    </a:lnTo>
                    <a:lnTo>
                      <a:pt x="212" y="488"/>
                    </a:lnTo>
                    <a:lnTo>
                      <a:pt x="200" y="459"/>
                    </a:lnTo>
                    <a:lnTo>
                      <a:pt x="217" y="442"/>
                    </a:lnTo>
                    <a:lnTo>
                      <a:pt x="212" y="357"/>
                    </a:lnTo>
                    <a:lnTo>
                      <a:pt x="172" y="352"/>
                    </a:lnTo>
                    <a:lnTo>
                      <a:pt x="149" y="312"/>
                    </a:lnTo>
                    <a:lnTo>
                      <a:pt x="115" y="323"/>
                    </a:lnTo>
                    <a:lnTo>
                      <a:pt x="29" y="306"/>
                    </a:lnTo>
                    <a:lnTo>
                      <a:pt x="18" y="278"/>
                    </a:lnTo>
                    <a:lnTo>
                      <a:pt x="23" y="255"/>
                    </a:lnTo>
                    <a:lnTo>
                      <a:pt x="6" y="233"/>
                    </a:lnTo>
                    <a:lnTo>
                      <a:pt x="0" y="193"/>
                    </a:lnTo>
                    <a:lnTo>
                      <a:pt x="23" y="176"/>
                    </a:lnTo>
                    <a:lnTo>
                      <a:pt x="40" y="176"/>
                    </a:lnTo>
                    <a:lnTo>
                      <a:pt x="63" y="136"/>
                    </a:lnTo>
                    <a:lnTo>
                      <a:pt x="40" y="108"/>
                    </a:lnTo>
                    <a:lnTo>
                      <a:pt x="52" y="74"/>
                    </a:lnTo>
                    <a:close/>
                  </a:path>
                </a:pathLst>
              </a:custGeom>
              <a:solidFill>
                <a:srgbClr val="FFC000"/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1" name="Freeform 74"/>
              <p:cNvSpPr>
                <a:spLocks/>
              </p:cNvSpPr>
              <p:nvPr/>
            </p:nvSpPr>
            <p:spPr bwMode="auto">
              <a:xfrm>
                <a:off x="2019" y="2596"/>
                <a:ext cx="553" cy="465"/>
              </a:xfrm>
              <a:custGeom>
                <a:avLst/>
                <a:gdLst/>
                <a:ahLst/>
                <a:cxnLst>
                  <a:cxn ang="0">
                    <a:pos x="0" y="51"/>
                  </a:cxn>
                  <a:cxn ang="0">
                    <a:pos x="17" y="34"/>
                  </a:cxn>
                  <a:cxn ang="0">
                    <a:pos x="80" y="23"/>
                  </a:cxn>
                  <a:cxn ang="0">
                    <a:pos x="108" y="34"/>
                  </a:cxn>
                  <a:cxn ang="0">
                    <a:pos x="131" y="11"/>
                  </a:cxn>
                  <a:cxn ang="0">
                    <a:pos x="182" y="34"/>
                  </a:cxn>
                  <a:cxn ang="0">
                    <a:pos x="182" y="51"/>
                  </a:cxn>
                  <a:cxn ang="0">
                    <a:pos x="142" y="51"/>
                  </a:cxn>
                  <a:cxn ang="0">
                    <a:pos x="177" y="79"/>
                  </a:cxn>
                  <a:cxn ang="0">
                    <a:pos x="211" y="68"/>
                  </a:cxn>
                  <a:cxn ang="0">
                    <a:pos x="228" y="34"/>
                  </a:cxn>
                  <a:cxn ang="0">
                    <a:pos x="256" y="51"/>
                  </a:cxn>
                  <a:cxn ang="0">
                    <a:pos x="314" y="51"/>
                  </a:cxn>
                  <a:cxn ang="0">
                    <a:pos x="336" y="34"/>
                  </a:cxn>
                  <a:cxn ang="0">
                    <a:pos x="376" y="34"/>
                  </a:cxn>
                  <a:cxn ang="0">
                    <a:pos x="388" y="51"/>
                  </a:cxn>
                  <a:cxn ang="0">
                    <a:pos x="422" y="0"/>
                  </a:cxn>
                  <a:cxn ang="0">
                    <a:pos x="450" y="40"/>
                  </a:cxn>
                  <a:cxn ang="0">
                    <a:pos x="433" y="57"/>
                  </a:cxn>
                  <a:cxn ang="0">
                    <a:pos x="479" y="119"/>
                  </a:cxn>
                  <a:cxn ang="0">
                    <a:pos x="445" y="193"/>
                  </a:cxn>
                  <a:cxn ang="0">
                    <a:pos x="530" y="261"/>
                  </a:cxn>
                  <a:cxn ang="0">
                    <a:pos x="519" y="278"/>
                  </a:cxn>
                  <a:cxn ang="0">
                    <a:pos x="519" y="351"/>
                  </a:cxn>
                  <a:cxn ang="0">
                    <a:pos x="553" y="363"/>
                  </a:cxn>
                  <a:cxn ang="0">
                    <a:pos x="530" y="391"/>
                  </a:cxn>
                  <a:cxn ang="0">
                    <a:pos x="445" y="403"/>
                  </a:cxn>
                  <a:cxn ang="0">
                    <a:pos x="405" y="448"/>
                  </a:cxn>
                  <a:cxn ang="0">
                    <a:pos x="353" y="448"/>
                  </a:cxn>
                  <a:cxn ang="0">
                    <a:pos x="319" y="420"/>
                  </a:cxn>
                  <a:cxn ang="0">
                    <a:pos x="182" y="437"/>
                  </a:cxn>
                  <a:cxn ang="0">
                    <a:pos x="165" y="465"/>
                  </a:cxn>
                  <a:cxn ang="0">
                    <a:pos x="142" y="431"/>
                  </a:cxn>
                  <a:cxn ang="0">
                    <a:pos x="137" y="334"/>
                  </a:cxn>
                  <a:cxn ang="0">
                    <a:pos x="102" y="283"/>
                  </a:cxn>
                  <a:cxn ang="0">
                    <a:pos x="114" y="244"/>
                  </a:cxn>
                  <a:cxn ang="0">
                    <a:pos x="80" y="244"/>
                  </a:cxn>
                  <a:cxn ang="0">
                    <a:pos x="51" y="261"/>
                  </a:cxn>
                  <a:cxn ang="0">
                    <a:pos x="28" y="249"/>
                  </a:cxn>
                  <a:cxn ang="0">
                    <a:pos x="40" y="204"/>
                  </a:cxn>
                  <a:cxn ang="0">
                    <a:pos x="34" y="153"/>
                  </a:cxn>
                  <a:cxn ang="0">
                    <a:pos x="68" y="130"/>
                  </a:cxn>
                  <a:cxn ang="0">
                    <a:pos x="45" y="91"/>
                  </a:cxn>
                  <a:cxn ang="0">
                    <a:pos x="11" y="79"/>
                  </a:cxn>
                  <a:cxn ang="0">
                    <a:pos x="0" y="51"/>
                  </a:cxn>
                </a:cxnLst>
                <a:rect l="0" t="0" r="r" b="b"/>
                <a:pathLst>
                  <a:path w="553" h="465">
                    <a:moveTo>
                      <a:pt x="0" y="51"/>
                    </a:moveTo>
                    <a:lnTo>
                      <a:pt x="17" y="34"/>
                    </a:lnTo>
                    <a:lnTo>
                      <a:pt x="80" y="23"/>
                    </a:lnTo>
                    <a:lnTo>
                      <a:pt x="108" y="34"/>
                    </a:lnTo>
                    <a:lnTo>
                      <a:pt x="131" y="11"/>
                    </a:lnTo>
                    <a:lnTo>
                      <a:pt x="182" y="34"/>
                    </a:lnTo>
                    <a:lnTo>
                      <a:pt x="182" y="51"/>
                    </a:lnTo>
                    <a:lnTo>
                      <a:pt x="142" y="51"/>
                    </a:lnTo>
                    <a:lnTo>
                      <a:pt x="177" y="79"/>
                    </a:lnTo>
                    <a:lnTo>
                      <a:pt x="211" y="68"/>
                    </a:lnTo>
                    <a:lnTo>
                      <a:pt x="228" y="34"/>
                    </a:lnTo>
                    <a:lnTo>
                      <a:pt x="256" y="51"/>
                    </a:lnTo>
                    <a:lnTo>
                      <a:pt x="314" y="51"/>
                    </a:lnTo>
                    <a:lnTo>
                      <a:pt x="336" y="34"/>
                    </a:lnTo>
                    <a:lnTo>
                      <a:pt x="376" y="34"/>
                    </a:lnTo>
                    <a:lnTo>
                      <a:pt x="388" y="51"/>
                    </a:lnTo>
                    <a:lnTo>
                      <a:pt x="422" y="0"/>
                    </a:lnTo>
                    <a:lnTo>
                      <a:pt x="450" y="40"/>
                    </a:lnTo>
                    <a:lnTo>
                      <a:pt x="433" y="57"/>
                    </a:lnTo>
                    <a:lnTo>
                      <a:pt x="479" y="119"/>
                    </a:lnTo>
                    <a:lnTo>
                      <a:pt x="445" y="193"/>
                    </a:lnTo>
                    <a:lnTo>
                      <a:pt x="530" y="261"/>
                    </a:lnTo>
                    <a:lnTo>
                      <a:pt x="519" y="278"/>
                    </a:lnTo>
                    <a:lnTo>
                      <a:pt x="519" y="351"/>
                    </a:lnTo>
                    <a:lnTo>
                      <a:pt x="553" y="363"/>
                    </a:lnTo>
                    <a:lnTo>
                      <a:pt x="530" y="391"/>
                    </a:lnTo>
                    <a:lnTo>
                      <a:pt x="445" y="403"/>
                    </a:lnTo>
                    <a:lnTo>
                      <a:pt x="405" y="448"/>
                    </a:lnTo>
                    <a:lnTo>
                      <a:pt x="353" y="448"/>
                    </a:lnTo>
                    <a:lnTo>
                      <a:pt x="319" y="420"/>
                    </a:lnTo>
                    <a:lnTo>
                      <a:pt x="182" y="437"/>
                    </a:lnTo>
                    <a:lnTo>
                      <a:pt x="165" y="465"/>
                    </a:lnTo>
                    <a:lnTo>
                      <a:pt x="142" y="431"/>
                    </a:lnTo>
                    <a:lnTo>
                      <a:pt x="137" y="334"/>
                    </a:lnTo>
                    <a:lnTo>
                      <a:pt x="102" y="283"/>
                    </a:lnTo>
                    <a:lnTo>
                      <a:pt x="114" y="244"/>
                    </a:lnTo>
                    <a:lnTo>
                      <a:pt x="80" y="244"/>
                    </a:lnTo>
                    <a:lnTo>
                      <a:pt x="51" y="261"/>
                    </a:lnTo>
                    <a:lnTo>
                      <a:pt x="28" y="249"/>
                    </a:lnTo>
                    <a:lnTo>
                      <a:pt x="40" y="204"/>
                    </a:lnTo>
                    <a:lnTo>
                      <a:pt x="34" y="153"/>
                    </a:lnTo>
                    <a:lnTo>
                      <a:pt x="68" y="130"/>
                    </a:lnTo>
                    <a:lnTo>
                      <a:pt x="45" y="91"/>
                    </a:lnTo>
                    <a:lnTo>
                      <a:pt x="11" y="79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21" name="Freeform 75"/>
              <p:cNvSpPr>
                <a:spLocks/>
              </p:cNvSpPr>
              <p:nvPr/>
            </p:nvSpPr>
            <p:spPr bwMode="auto">
              <a:xfrm>
                <a:off x="2019" y="2596"/>
                <a:ext cx="553" cy="465"/>
              </a:xfrm>
              <a:custGeom>
                <a:avLst/>
                <a:gdLst>
                  <a:gd name="T0" fmla="*/ 0 w 553"/>
                  <a:gd name="T1" fmla="*/ 51 h 465"/>
                  <a:gd name="T2" fmla="*/ 17 w 553"/>
                  <a:gd name="T3" fmla="*/ 34 h 465"/>
                  <a:gd name="T4" fmla="*/ 80 w 553"/>
                  <a:gd name="T5" fmla="*/ 23 h 465"/>
                  <a:gd name="T6" fmla="*/ 108 w 553"/>
                  <a:gd name="T7" fmla="*/ 34 h 465"/>
                  <a:gd name="T8" fmla="*/ 131 w 553"/>
                  <a:gd name="T9" fmla="*/ 11 h 465"/>
                  <a:gd name="T10" fmla="*/ 182 w 553"/>
                  <a:gd name="T11" fmla="*/ 34 h 465"/>
                  <a:gd name="T12" fmla="*/ 182 w 553"/>
                  <a:gd name="T13" fmla="*/ 51 h 465"/>
                  <a:gd name="T14" fmla="*/ 142 w 553"/>
                  <a:gd name="T15" fmla="*/ 51 h 465"/>
                  <a:gd name="T16" fmla="*/ 177 w 553"/>
                  <a:gd name="T17" fmla="*/ 79 h 465"/>
                  <a:gd name="T18" fmla="*/ 211 w 553"/>
                  <a:gd name="T19" fmla="*/ 68 h 465"/>
                  <a:gd name="T20" fmla="*/ 228 w 553"/>
                  <a:gd name="T21" fmla="*/ 34 h 465"/>
                  <a:gd name="T22" fmla="*/ 256 w 553"/>
                  <a:gd name="T23" fmla="*/ 51 h 465"/>
                  <a:gd name="T24" fmla="*/ 314 w 553"/>
                  <a:gd name="T25" fmla="*/ 51 h 465"/>
                  <a:gd name="T26" fmla="*/ 336 w 553"/>
                  <a:gd name="T27" fmla="*/ 34 h 465"/>
                  <a:gd name="T28" fmla="*/ 376 w 553"/>
                  <a:gd name="T29" fmla="*/ 34 h 465"/>
                  <a:gd name="T30" fmla="*/ 388 w 553"/>
                  <a:gd name="T31" fmla="*/ 51 h 465"/>
                  <a:gd name="T32" fmla="*/ 422 w 553"/>
                  <a:gd name="T33" fmla="*/ 0 h 465"/>
                  <a:gd name="T34" fmla="*/ 450 w 553"/>
                  <a:gd name="T35" fmla="*/ 40 h 465"/>
                  <a:gd name="T36" fmla="*/ 433 w 553"/>
                  <a:gd name="T37" fmla="*/ 57 h 465"/>
                  <a:gd name="T38" fmla="*/ 479 w 553"/>
                  <a:gd name="T39" fmla="*/ 119 h 465"/>
                  <a:gd name="T40" fmla="*/ 445 w 553"/>
                  <a:gd name="T41" fmla="*/ 193 h 465"/>
                  <a:gd name="T42" fmla="*/ 530 w 553"/>
                  <a:gd name="T43" fmla="*/ 261 h 465"/>
                  <a:gd name="T44" fmla="*/ 519 w 553"/>
                  <a:gd name="T45" fmla="*/ 278 h 465"/>
                  <a:gd name="T46" fmla="*/ 519 w 553"/>
                  <a:gd name="T47" fmla="*/ 351 h 465"/>
                  <a:gd name="T48" fmla="*/ 553 w 553"/>
                  <a:gd name="T49" fmla="*/ 363 h 465"/>
                  <a:gd name="T50" fmla="*/ 530 w 553"/>
                  <a:gd name="T51" fmla="*/ 391 h 465"/>
                  <a:gd name="T52" fmla="*/ 445 w 553"/>
                  <a:gd name="T53" fmla="*/ 403 h 465"/>
                  <a:gd name="T54" fmla="*/ 405 w 553"/>
                  <a:gd name="T55" fmla="*/ 448 h 465"/>
                  <a:gd name="T56" fmla="*/ 353 w 553"/>
                  <a:gd name="T57" fmla="*/ 448 h 465"/>
                  <a:gd name="T58" fmla="*/ 319 w 553"/>
                  <a:gd name="T59" fmla="*/ 420 h 465"/>
                  <a:gd name="T60" fmla="*/ 182 w 553"/>
                  <a:gd name="T61" fmla="*/ 437 h 465"/>
                  <a:gd name="T62" fmla="*/ 165 w 553"/>
                  <a:gd name="T63" fmla="*/ 465 h 465"/>
                  <a:gd name="T64" fmla="*/ 142 w 553"/>
                  <a:gd name="T65" fmla="*/ 431 h 465"/>
                  <a:gd name="T66" fmla="*/ 137 w 553"/>
                  <a:gd name="T67" fmla="*/ 334 h 465"/>
                  <a:gd name="T68" fmla="*/ 102 w 553"/>
                  <a:gd name="T69" fmla="*/ 283 h 465"/>
                  <a:gd name="T70" fmla="*/ 114 w 553"/>
                  <a:gd name="T71" fmla="*/ 244 h 465"/>
                  <a:gd name="T72" fmla="*/ 80 w 553"/>
                  <a:gd name="T73" fmla="*/ 244 h 465"/>
                  <a:gd name="T74" fmla="*/ 51 w 553"/>
                  <a:gd name="T75" fmla="*/ 261 h 465"/>
                  <a:gd name="T76" fmla="*/ 28 w 553"/>
                  <a:gd name="T77" fmla="*/ 249 h 465"/>
                  <a:gd name="T78" fmla="*/ 40 w 553"/>
                  <a:gd name="T79" fmla="*/ 204 h 465"/>
                  <a:gd name="T80" fmla="*/ 34 w 553"/>
                  <a:gd name="T81" fmla="*/ 153 h 465"/>
                  <a:gd name="T82" fmla="*/ 68 w 553"/>
                  <a:gd name="T83" fmla="*/ 130 h 465"/>
                  <a:gd name="T84" fmla="*/ 45 w 553"/>
                  <a:gd name="T85" fmla="*/ 91 h 465"/>
                  <a:gd name="T86" fmla="*/ 11 w 553"/>
                  <a:gd name="T87" fmla="*/ 79 h 465"/>
                  <a:gd name="T88" fmla="*/ 0 w 553"/>
                  <a:gd name="T89" fmla="*/ 51 h 465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553"/>
                  <a:gd name="T136" fmla="*/ 0 h 465"/>
                  <a:gd name="T137" fmla="*/ 553 w 553"/>
                  <a:gd name="T138" fmla="*/ 465 h 465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553" h="465">
                    <a:moveTo>
                      <a:pt x="0" y="51"/>
                    </a:moveTo>
                    <a:lnTo>
                      <a:pt x="17" y="34"/>
                    </a:lnTo>
                    <a:lnTo>
                      <a:pt x="80" y="23"/>
                    </a:lnTo>
                    <a:lnTo>
                      <a:pt x="108" y="34"/>
                    </a:lnTo>
                    <a:lnTo>
                      <a:pt x="131" y="11"/>
                    </a:lnTo>
                    <a:lnTo>
                      <a:pt x="182" y="34"/>
                    </a:lnTo>
                    <a:lnTo>
                      <a:pt x="182" y="51"/>
                    </a:lnTo>
                    <a:lnTo>
                      <a:pt x="142" y="51"/>
                    </a:lnTo>
                    <a:lnTo>
                      <a:pt x="177" y="79"/>
                    </a:lnTo>
                    <a:lnTo>
                      <a:pt x="211" y="68"/>
                    </a:lnTo>
                    <a:lnTo>
                      <a:pt x="228" y="34"/>
                    </a:lnTo>
                    <a:lnTo>
                      <a:pt x="256" y="51"/>
                    </a:lnTo>
                    <a:lnTo>
                      <a:pt x="314" y="51"/>
                    </a:lnTo>
                    <a:lnTo>
                      <a:pt x="336" y="34"/>
                    </a:lnTo>
                    <a:lnTo>
                      <a:pt x="376" y="34"/>
                    </a:lnTo>
                    <a:lnTo>
                      <a:pt x="388" y="51"/>
                    </a:lnTo>
                    <a:lnTo>
                      <a:pt x="422" y="0"/>
                    </a:lnTo>
                    <a:lnTo>
                      <a:pt x="450" y="40"/>
                    </a:lnTo>
                    <a:lnTo>
                      <a:pt x="433" y="57"/>
                    </a:lnTo>
                    <a:lnTo>
                      <a:pt x="479" y="119"/>
                    </a:lnTo>
                    <a:lnTo>
                      <a:pt x="445" y="193"/>
                    </a:lnTo>
                    <a:lnTo>
                      <a:pt x="530" y="261"/>
                    </a:lnTo>
                    <a:lnTo>
                      <a:pt x="519" y="278"/>
                    </a:lnTo>
                    <a:lnTo>
                      <a:pt x="519" y="351"/>
                    </a:lnTo>
                    <a:lnTo>
                      <a:pt x="553" y="363"/>
                    </a:lnTo>
                    <a:lnTo>
                      <a:pt x="530" y="391"/>
                    </a:lnTo>
                    <a:lnTo>
                      <a:pt x="445" y="403"/>
                    </a:lnTo>
                    <a:lnTo>
                      <a:pt x="405" y="448"/>
                    </a:lnTo>
                    <a:lnTo>
                      <a:pt x="353" y="448"/>
                    </a:lnTo>
                    <a:lnTo>
                      <a:pt x="319" y="420"/>
                    </a:lnTo>
                    <a:lnTo>
                      <a:pt x="182" y="437"/>
                    </a:lnTo>
                    <a:lnTo>
                      <a:pt x="165" y="465"/>
                    </a:lnTo>
                    <a:lnTo>
                      <a:pt x="142" y="431"/>
                    </a:lnTo>
                    <a:lnTo>
                      <a:pt x="137" y="334"/>
                    </a:lnTo>
                    <a:lnTo>
                      <a:pt x="102" y="283"/>
                    </a:lnTo>
                    <a:lnTo>
                      <a:pt x="114" y="244"/>
                    </a:lnTo>
                    <a:lnTo>
                      <a:pt x="80" y="244"/>
                    </a:lnTo>
                    <a:lnTo>
                      <a:pt x="51" y="261"/>
                    </a:lnTo>
                    <a:lnTo>
                      <a:pt x="28" y="249"/>
                    </a:lnTo>
                    <a:lnTo>
                      <a:pt x="40" y="204"/>
                    </a:lnTo>
                    <a:lnTo>
                      <a:pt x="34" y="153"/>
                    </a:lnTo>
                    <a:lnTo>
                      <a:pt x="68" y="130"/>
                    </a:lnTo>
                    <a:lnTo>
                      <a:pt x="45" y="91"/>
                    </a:lnTo>
                    <a:lnTo>
                      <a:pt x="11" y="79"/>
                    </a:lnTo>
                    <a:lnTo>
                      <a:pt x="0" y="51"/>
                    </a:lnTo>
                    <a:close/>
                  </a:path>
                </a:pathLst>
              </a:custGeom>
              <a:noFill/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3" name="Freeform 76"/>
              <p:cNvSpPr>
                <a:spLocks/>
              </p:cNvSpPr>
              <p:nvPr/>
            </p:nvSpPr>
            <p:spPr bwMode="auto">
              <a:xfrm>
                <a:off x="1595" y="2797"/>
                <a:ext cx="626" cy="628"/>
              </a:xfrm>
              <a:custGeom>
                <a:avLst/>
                <a:gdLst/>
                <a:ahLst/>
                <a:cxnLst>
                  <a:cxn ang="0">
                    <a:pos x="69" y="136"/>
                  </a:cxn>
                  <a:cxn ang="0">
                    <a:pos x="143" y="148"/>
                  </a:cxn>
                  <a:cxn ang="0">
                    <a:pos x="177" y="119"/>
                  </a:cxn>
                  <a:cxn ang="0">
                    <a:pos x="252" y="108"/>
                  </a:cxn>
                  <a:cxn ang="0">
                    <a:pos x="252" y="57"/>
                  </a:cxn>
                  <a:cxn ang="0">
                    <a:pos x="286" y="63"/>
                  </a:cxn>
                  <a:cxn ang="0">
                    <a:pos x="371" y="12"/>
                  </a:cxn>
                  <a:cxn ang="0">
                    <a:pos x="411" y="34"/>
                  </a:cxn>
                  <a:cxn ang="0">
                    <a:pos x="440" y="0"/>
                  </a:cxn>
                  <a:cxn ang="0">
                    <a:pos x="468" y="0"/>
                  </a:cxn>
                  <a:cxn ang="0">
                    <a:pos x="457" y="46"/>
                  </a:cxn>
                  <a:cxn ang="0">
                    <a:pos x="474" y="57"/>
                  </a:cxn>
                  <a:cxn ang="0">
                    <a:pos x="503" y="40"/>
                  </a:cxn>
                  <a:cxn ang="0">
                    <a:pos x="537" y="40"/>
                  </a:cxn>
                  <a:cxn ang="0">
                    <a:pos x="531" y="80"/>
                  </a:cxn>
                  <a:cxn ang="0">
                    <a:pos x="565" y="136"/>
                  </a:cxn>
                  <a:cxn ang="0">
                    <a:pos x="565" y="227"/>
                  </a:cxn>
                  <a:cxn ang="0">
                    <a:pos x="594" y="261"/>
                  </a:cxn>
                  <a:cxn ang="0">
                    <a:pos x="611" y="290"/>
                  </a:cxn>
                  <a:cxn ang="0">
                    <a:pos x="628" y="346"/>
                  </a:cxn>
                  <a:cxn ang="0">
                    <a:pos x="577" y="397"/>
                  </a:cxn>
                  <a:cxn ang="0">
                    <a:pos x="605" y="426"/>
                  </a:cxn>
                  <a:cxn ang="0">
                    <a:pos x="565" y="437"/>
                  </a:cxn>
                  <a:cxn ang="0">
                    <a:pos x="537" y="494"/>
                  </a:cxn>
                  <a:cxn ang="0">
                    <a:pos x="457" y="505"/>
                  </a:cxn>
                  <a:cxn ang="0">
                    <a:pos x="411" y="567"/>
                  </a:cxn>
                  <a:cxn ang="0">
                    <a:pos x="400" y="556"/>
                  </a:cxn>
                  <a:cxn ang="0">
                    <a:pos x="366" y="590"/>
                  </a:cxn>
                  <a:cxn ang="0">
                    <a:pos x="326" y="596"/>
                  </a:cxn>
                  <a:cxn ang="0">
                    <a:pos x="297" y="550"/>
                  </a:cxn>
                  <a:cxn ang="0">
                    <a:pos x="234" y="624"/>
                  </a:cxn>
                  <a:cxn ang="0">
                    <a:pos x="206" y="607"/>
                  </a:cxn>
                  <a:cxn ang="0">
                    <a:pos x="160" y="619"/>
                  </a:cxn>
                  <a:cxn ang="0">
                    <a:pos x="183" y="590"/>
                  </a:cxn>
                  <a:cxn ang="0">
                    <a:pos x="166" y="550"/>
                  </a:cxn>
                  <a:cxn ang="0">
                    <a:pos x="57" y="545"/>
                  </a:cxn>
                  <a:cxn ang="0">
                    <a:pos x="23" y="511"/>
                  </a:cxn>
                  <a:cxn ang="0">
                    <a:pos x="0" y="448"/>
                  </a:cxn>
                  <a:cxn ang="0">
                    <a:pos x="12" y="414"/>
                  </a:cxn>
                  <a:cxn ang="0">
                    <a:pos x="0" y="363"/>
                  </a:cxn>
                  <a:cxn ang="0">
                    <a:pos x="46" y="301"/>
                  </a:cxn>
                  <a:cxn ang="0">
                    <a:pos x="18" y="267"/>
                  </a:cxn>
                  <a:cxn ang="0">
                    <a:pos x="40" y="256"/>
                  </a:cxn>
                  <a:cxn ang="0">
                    <a:pos x="46" y="199"/>
                  </a:cxn>
                  <a:cxn ang="0">
                    <a:pos x="63" y="182"/>
                  </a:cxn>
                  <a:cxn ang="0">
                    <a:pos x="69" y="136"/>
                  </a:cxn>
                </a:cxnLst>
                <a:rect l="0" t="0" r="r" b="b"/>
                <a:pathLst>
                  <a:path w="628" h="624">
                    <a:moveTo>
                      <a:pt x="69" y="136"/>
                    </a:moveTo>
                    <a:lnTo>
                      <a:pt x="143" y="148"/>
                    </a:lnTo>
                    <a:lnTo>
                      <a:pt x="177" y="119"/>
                    </a:lnTo>
                    <a:lnTo>
                      <a:pt x="252" y="108"/>
                    </a:lnTo>
                    <a:lnTo>
                      <a:pt x="252" y="57"/>
                    </a:lnTo>
                    <a:lnTo>
                      <a:pt x="286" y="63"/>
                    </a:lnTo>
                    <a:lnTo>
                      <a:pt x="371" y="12"/>
                    </a:lnTo>
                    <a:lnTo>
                      <a:pt x="411" y="34"/>
                    </a:lnTo>
                    <a:lnTo>
                      <a:pt x="440" y="0"/>
                    </a:lnTo>
                    <a:lnTo>
                      <a:pt x="468" y="0"/>
                    </a:lnTo>
                    <a:lnTo>
                      <a:pt x="457" y="46"/>
                    </a:lnTo>
                    <a:lnTo>
                      <a:pt x="474" y="57"/>
                    </a:lnTo>
                    <a:lnTo>
                      <a:pt x="503" y="40"/>
                    </a:lnTo>
                    <a:lnTo>
                      <a:pt x="537" y="40"/>
                    </a:lnTo>
                    <a:lnTo>
                      <a:pt x="531" y="80"/>
                    </a:lnTo>
                    <a:lnTo>
                      <a:pt x="565" y="136"/>
                    </a:lnTo>
                    <a:lnTo>
                      <a:pt x="565" y="227"/>
                    </a:lnTo>
                    <a:lnTo>
                      <a:pt x="594" y="261"/>
                    </a:lnTo>
                    <a:lnTo>
                      <a:pt x="611" y="290"/>
                    </a:lnTo>
                    <a:lnTo>
                      <a:pt x="628" y="346"/>
                    </a:lnTo>
                    <a:lnTo>
                      <a:pt x="577" y="397"/>
                    </a:lnTo>
                    <a:lnTo>
                      <a:pt x="605" y="426"/>
                    </a:lnTo>
                    <a:lnTo>
                      <a:pt x="565" y="437"/>
                    </a:lnTo>
                    <a:lnTo>
                      <a:pt x="537" y="494"/>
                    </a:lnTo>
                    <a:lnTo>
                      <a:pt x="457" y="505"/>
                    </a:lnTo>
                    <a:lnTo>
                      <a:pt x="411" y="567"/>
                    </a:lnTo>
                    <a:lnTo>
                      <a:pt x="400" y="556"/>
                    </a:lnTo>
                    <a:lnTo>
                      <a:pt x="366" y="590"/>
                    </a:lnTo>
                    <a:lnTo>
                      <a:pt x="326" y="596"/>
                    </a:lnTo>
                    <a:lnTo>
                      <a:pt x="297" y="550"/>
                    </a:lnTo>
                    <a:lnTo>
                      <a:pt x="234" y="624"/>
                    </a:lnTo>
                    <a:lnTo>
                      <a:pt x="206" y="607"/>
                    </a:lnTo>
                    <a:lnTo>
                      <a:pt x="160" y="619"/>
                    </a:lnTo>
                    <a:lnTo>
                      <a:pt x="183" y="590"/>
                    </a:lnTo>
                    <a:lnTo>
                      <a:pt x="166" y="550"/>
                    </a:lnTo>
                    <a:lnTo>
                      <a:pt x="57" y="545"/>
                    </a:lnTo>
                    <a:lnTo>
                      <a:pt x="23" y="511"/>
                    </a:lnTo>
                    <a:lnTo>
                      <a:pt x="0" y="448"/>
                    </a:lnTo>
                    <a:lnTo>
                      <a:pt x="12" y="414"/>
                    </a:lnTo>
                    <a:lnTo>
                      <a:pt x="0" y="363"/>
                    </a:lnTo>
                    <a:lnTo>
                      <a:pt x="46" y="301"/>
                    </a:lnTo>
                    <a:lnTo>
                      <a:pt x="18" y="267"/>
                    </a:lnTo>
                    <a:lnTo>
                      <a:pt x="40" y="256"/>
                    </a:lnTo>
                    <a:lnTo>
                      <a:pt x="46" y="199"/>
                    </a:lnTo>
                    <a:lnTo>
                      <a:pt x="63" y="182"/>
                    </a:lnTo>
                    <a:lnTo>
                      <a:pt x="69" y="136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4" name="Freeform 77"/>
              <p:cNvSpPr>
                <a:spLocks/>
              </p:cNvSpPr>
              <p:nvPr/>
            </p:nvSpPr>
            <p:spPr bwMode="auto">
              <a:xfrm>
                <a:off x="1596" y="2797"/>
                <a:ext cx="626" cy="628"/>
              </a:xfrm>
              <a:custGeom>
                <a:avLst/>
                <a:gdLst>
                  <a:gd name="T0" fmla="*/ 69 w 628"/>
                  <a:gd name="T1" fmla="*/ 136 h 624"/>
                  <a:gd name="T2" fmla="*/ 143 w 628"/>
                  <a:gd name="T3" fmla="*/ 148 h 624"/>
                  <a:gd name="T4" fmla="*/ 177 w 628"/>
                  <a:gd name="T5" fmla="*/ 119 h 624"/>
                  <a:gd name="T6" fmla="*/ 252 w 628"/>
                  <a:gd name="T7" fmla="*/ 108 h 624"/>
                  <a:gd name="T8" fmla="*/ 252 w 628"/>
                  <a:gd name="T9" fmla="*/ 57 h 624"/>
                  <a:gd name="T10" fmla="*/ 286 w 628"/>
                  <a:gd name="T11" fmla="*/ 63 h 624"/>
                  <a:gd name="T12" fmla="*/ 371 w 628"/>
                  <a:gd name="T13" fmla="*/ 12 h 624"/>
                  <a:gd name="T14" fmla="*/ 411 w 628"/>
                  <a:gd name="T15" fmla="*/ 34 h 624"/>
                  <a:gd name="T16" fmla="*/ 440 w 628"/>
                  <a:gd name="T17" fmla="*/ 0 h 624"/>
                  <a:gd name="T18" fmla="*/ 468 w 628"/>
                  <a:gd name="T19" fmla="*/ 0 h 624"/>
                  <a:gd name="T20" fmla="*/ 457 w 628"/>
                  <a:gd name="T21" fmla="*/ 46 h 624"/>
                  <a:gd name="T22" fmla="*/ 474 w 628"/>
                  <a:gd name="T23" fmla="*/ 57 h 624"/>
                  <a:gd name="T24" fmla="*/ 503 w 628"/>
                  <a:gd name="T25" fmla="*/ 40 h 624"/>
                  <a:gd name="T26" fmla="*/ 537 w 628"/>
                  <a:gd name="T27" fmla="*/ 40 h 624"/>
                  <a:gd name="T28" fmla="*/ 531 w 628"/>
                  <a:gd name="T29" fmla="*/ 80 h 624"/>
                  <a:gd name="T30" fmla="*/ 565 w 628"/>
                  <a:gd name="T31" fmla="*/ 136 h 624"/>
                  <a:gd name="T32" fmla="*/ 565 w 628"/>
                  <a:gd name="T33" fmla="*/ 227 h 624"/>
                  <a:gd name="T34" fmla="*/ 594 w 628"/>
                  <a:gd name="T35" fmla="*/ 261 h 624"/>
                  <a:gd name="T36" fmla="*/ 611 w 628"/>
                  <a:gd name="T37" fmla="*/ 290 h 624"/>
                  <a:gd name="T38" fmla="*/ 628 w 628"/>
                  <a:gd name="T39" fmla="*/ 346 h 624"/>
                  <a:gd name="T40" fmla="*/ 577 w 628"/>
                  <a:gd name="T41" fmla="*/ 397 h 624"/>
                  <a:gd name="T42" fmla="*/ 605 w 628"/>
                  <a:gd name="T43" fmla="*/ 426 h 624"/>
                  <a:gd name="T44" fmla="*/ 565 w 628"/>
                  <a:gd name="T45" fmla="*/ 437 h 624"/>
                  <a:gd name="T46" fmla="*/ 537 w 628"/>
                  <a:gd name="T47" fmla="*/ 494 h 624"/>
                  <a:gd name="T48" fmla="*/ 457 w 628"/>
                  <a:gd name="T49" fmla="*/ 505 h 624"/>
                  <a:gd name="T50" fmla="*/ 411 w 628"/>
                  <a:gd name="T51" fmla="*/ 567 h 624"/>
                  <a:gd name="T52" fmla="*/ 400 w 628"/>
                  <a:gd name="T53" fmla="*/ 556 h 624"/>
                  <a:gd name="T54" fmla="*/ 366 w 628"/>
                  <a:gd name="T55" fmla="*/ 590 h 624"/>
                  <a:gd name="T56" fmla="*/ 326 w 628"/>
                  <a:gd name="T57" fmla="*/ 596 h 624"/>
                  <a:gd name="T58" fmla="*/ 297 w 628"/>
                  <a:gd name="T59" fmla="*/ 550 h 624"/>
                  <a:gd name="T60" fmla="*/ 234 w 628"/>
                  <a:gd name="T61" fmla="*/ 624 h 624"/>
                  <a:gd name="T62" fmla="*/ 206 w 628"/>
                  <a:gd name="T63" fmla="*/ 607 h 624"/>
                  <a:gd name="T64" fmla="*/ 160 w 628"/>
                  <a:gd name="T65" fmla="*/ 619 h 624"/>
                  <a:gd name="T66" fmla="*/ 183 w 628"/>
                  <a:gd name="T67" fmla="*/ 590 h 624"/>
                  <a:gd name="T68" fmla="*/ 166 w 628"/>
                  <a:gd name="T69" fmla="*/ 550 h 624"/>
                  <a:gd name="T70" fmla="*/ 57 w 628"/>
                  <a:gd name="T71" fmla="*/ 545 h 624"/>
                  <a:gd name="T72" fmla="*/ 23 w 628"/>
                  <a:gd name="T73" fmla="*/ 511 h 624"/>
                  <a:gd name="T74" fmla="*/ 0 w 628"/>
                  <a:gd name="T75" fmla="*/ 448 h 624"/>
                  <a:gd name="T76" fmla="*/ 12 w 628"/>
                  <a:gd name="T77" fmla="*/ 414 h 624"/>
                  <a:gd name="T78" fmla="*/ 0 w 628"/>
                  <a:gd name="T79" fmla="*/ 363 h 624"/>
                  <a:gd name="T80" fmla="*/ 46 w 628"/>
                  <a:gd name="T81" fmla="*/ 301 h 624"/>
                  <a:gd name="T82" fmla="*/ 18 w 628"/>
                  <a:gd name="T83" fmla="*/ 267 h 624"/>
                  <a:gd name="T84" fmla="*/ 40 w 628"/>
                  <a:gd name="T85" fmla="*/ 256 h 624"/>
                  <a:gd name="T86" fmla="*/ 46 w 628"/>
                  <a:gd name="T87" fmla="*/ 199 h 624"/>
                  <a:gd name="T88" fmla="*/ 63 w 628"/>
                  <a:gd name="T89" fmla="*/ 182 h 624"/>
                  <a:gd name="T90" fmla="*/ 69 w 628"/>
                  <a:gd name="T91" fmla="*/ 136 h 624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628"/>
                  <a:gd name="T139" fmla="*/ 0 h 624"/>
                  <a:gd name="T140" fmla="*/ 628 w 628"/>
                  <a:gd name="T141" fmla="*/ 624 h 624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628" h="624">
                    <a:moveTo>
                      <a:pt x="69" y="136"/>
                    </a:moveTo>
                    <a:lnTo>
                      <a:pt x="143" y="148"/>
                    </a:lnTo>
                    <a:lnTo>
                      <a:pt x="177" y="119"/>
                    </a:lnTo>
                    <a:lnTo>
                      <a:pt x="252" y="108"/>
                    </a:lnTo>
                    <a:lnTo>
                      <a:pt x="252" y="57"/>
                    </a:lnTo>
                    <a:lnTo>
                      <a:pt x="286" y="63"/>
                    </a:lnTo>
                    <a:lnTo>
                      <a:pt x="371" y="12"/>
                    </a:lnTo>
                    <a:lnTo>
                      <a:pt x="411" y="34"/>
                    </a:lnTo>
                    <a:lnTo>
                      <a:pt x="440" y="0"/>
                    </a:lnTo>
                    <a:lnTo>
                      <a:pt x="468" y="0"/>
                    </a:lnTo>
                    <a:lnTo>
                      <a:pt x="457" y="46"/>
                    </a:lnTo>
                    <a:lnTo>
                      <a:pt x="474" y="57"/>
                    </a:lnTo>
                    <a:lnTo>
                      <a:pt x="503" y="40"/>
                    </a:lnTo>
                    <a:lnTo>
                      <a:pt x="537" y="40"/>
                    </a:lnTo>
                    <a:lnTo>
                      <a:pt x="531" y="80"/>
                    </a:lnTo>
                    <a:lnTo>
                      <a:pt x="565" y="136"/>
                    </a:lnTo>
                    <a:lnTo>
                      <a:pt x="565" y="227"/>
                    </a:lnTo>
                    <a:lnTo>
                      <a:pt x="594" y="261"/>
                    </a:lnTo>
                    <a:lnTo>
                      <a:pt x="611" y="290"/>
                    </a:lnTo>
                    <a:lnTo>
                      <a:pt x="628" y="346"/>
                    </a:lnTo>
                    <a:lnTo>
                      <a:pt x="577" y="397"/>
                    </a:lnTo>
                    <a:lnTo>
                      <a:pt x="605" y="426"/>
                    </a:lnTo>
                    <a:lnTo>
                      <a:pt x="565" y="437"/>
                    </a:lnTo>
                    <a:lnTo>
                      <a:pt x="537" y="494"/>
                    </a:lnTo>
                    <a:lnTo>
                      <a:pt x="457" y="505"/>
                    </a:lnTo>
                    <a:lnTo>
                      <a:pt x="411" y="567"/>
                    </a:lnTo>
                    <a:lnTo>
                      <a:pt x="400" y="556"/>
                    </a:lnTo>
                    <a:lnTo>
                      <a:pt x="366" y="590"/>
                    </a:lnTo>
                    <a:lnTo>
                      <a:pt x="326" y="596"/>
                    </a:lnTo>
                    <a:lnTo>
                      <a:pt x="297" y="550"/>
                    </a:lnTo>
                    <a:lnTo>
                      <a:pt x="234" y="624"/>
                    </a:lnTo>
                    <a:lnTo>
                      <a:pt x="206" y="607"/>
                    </a:lnTo>
                    <a:lnTo>
                      <a:pt x="160" y="619"/>
                    </a:lnTo>
                    <a:lnTo>
                      <a:pt x="183" y="590"/>
                    </a:lnTo>
                    <a:lnTo>
                      <a:pt x="166" y="550"/>
                    </a:lnTo>
                    <a:lnTo>
                      <a:pt x="57" y="545"/>
                    </a:lnTo>
                    <a:lnTo>
                      <a:pt x="23" y="511"/>
                    </a:lnTo>
                    <a:lnTo>
                      <a:pt x="0" y="448"/>
                    </a:lnTo>
                    <a:lnTo>
                      <a:pt x="12" y="414"/>
                    </a:lnTo>
                    <a:lnTo>
                      <a:pt x="0" y="363"/>
                    </a:lnTo>
                    <a:lnTo>
                      <a:pt x="46" y="301"/>
                    </a:lnTo>
                    <a:lnTo>
                      <a:pt x="18" y="267"/>
                    </a:lnTo>
                    <a:lnTo>
                      <a:pt x="40" y="256"/>
                    </a:lnTo>
                    <a:lnTo>
                      <a:pt x="46" y="199"/>
                    </a:lnTo>
                    <a:lnTo>
                      <a:pt x="63" y="182"/>
                    </a:lnTo>
                    <a:lnTo>
                      <a:pt x="69" y="136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anose="020B0604020202020204" pitchFamily="34" charset="0"/>
                </a:endParaRPr>
              </a:p>
            </p:txBody>
          </p:sp>
          <p:sp>
            <p:nvSpPr>
              <p:cNvPr id="245" name="Freeform 78"/>
              <p:cNvSpPr>
                <a:spLocks/>
              </p:cNvSpPr>
              <p:nvPr/>
            </p:nvSpPr>
            <p:spPr bwMode="auto">
              <a:xfrm>
                <a:off x="1328" y="2380"/>
                <a:ext cx="759" cy="621"/>
              </a:xfrm>
              <a:custGeom>
                <a:avLst/>
                <a:gdLst/>
                <a:ahLst/>
                <a:cxnLst>
                  <a:cxn ang="0">
                    <a:pos x="160" y="85"/>
                  </a:cxn>
                  <a:cxn ang="0">
                    <a:pos x="177" y="34"/>
                  </a:cxn>
                  <a:cxn ang="0">
                    <a:pos x="234" y="6"/>
                  </a:cxn>
                  <a:cxn ang="0">
                    <a:pos x="286" y="17"/>
                  </a:cxn>
                  <a:cxn ang="0">
                    <a:pos x="314" y="6"/>
                  </a:cxn>
                  <a:cxn ang="0">
                    <a:pos x="371" y="40"/>
                  </a:cxn>
                  <a:cxn ang="0">
                    <a:pos x="405" y="0"/>
                  </a:cxn>
                  <a:cxn ang="0">
                    <a:pos x="440" y="29"/>
                  </a:cxn>
                  <a:cxn ang="0">
                    <a:pos x="440" y="46"/>
                  </a:cxn>
                  <a:cxn ang="0">
                    <a:pos x="462" y="68"/>
                  </a:cxn>
                  <a:cxn ang="0">
                    <a:pos x="485" y="46"/>
                  </a:cxn>
                  <a:cxn ang="0">
                    <a:pos x="571" y="63"/>
                  </a:cxn>
                  <a:cxn ang="0">
                    <a:pos x="605" y="57"/>
                  </a:cxn>
                  <a:cxn ang="0">
                    <a:pos x="628" y="97"/>
                  </a:cxn>
                  <a:cxn ang="0">
                    <a:pos x="674" y="102"/>
                  </a:cxn>
                  <a:cxn ang="0">
                    <a:pos x="679" y="187"/>
                  </a:cxn>
                  <a:cxn ang="0">
                    <a:pos x="662" y="204"/>
                  </a:cxn>
                  <a:cxn ang="0">
                    <a:pos x="674" y="233"/>
                  </a:cxn>
                  <a:cxn ang="0">
                    <a:pos x="656" y="278"/>
                  </a:cxn>
                  <a:cxn ang="0">
                    <a:pos x="691" y="267"/>
                  </a:cxn>
                  <a:cxn ang="0">
                    <a:pos x="702" y="295"/>
                  </a:cxn>
                  <a:cxn ang="0">
                    <a:pos x="736" y="301"/>
                  </a:cxn>
                  <a:cxn ang="0">
                    <a:pos x="759" y="341"/>
                  </a:cxn>
                  <a:cxn ang="0">
                    <a:pos x="725" y="369"/>
                  </a:cxn>
                  <a:cxn ang="0">
                    <a:pos x="731" y="414"/>
                  </a:cxn>
                  <a:cxn ang="0">
                    <a:pos x="702" y="420"/>
                  </a:cxn>
                  <a:cxn ang="0">
                    <a:pos x="679" y="448"/>
                  </a:cxn>
                  <a:cxn ang="0">
                    <a:pos x="634" y="431"/>
                  </a:cxn>
                  <a:cxn ang="0">
                    <a:pos x="548" y="477"/>
                  </a:cxn>
                  <a:cxn ang="0">
                    <a:pos x="514" y="477"/>
                  </a:cxn>
                  <a:cxn ang="0">
                    <a:pos x="514" y="522"/>
                  </a:cxn>
                  <a:cxn ang="0">
                    <a:pos x="440" y="533"/>
                  </a:cxn>
                  <a:cxn ang="0">
                    <a:pos x="405" y="562"/>
                  </a:cxn>
                  <a:cxn ang="0">
                    <a:pos x="331" y="550"/>
                  </a:cxn>
                  <a:cxn ang="0">
                    <a:pos x="325" y="601"/>
                  </a:cxn>
                  <a:cxn ang="0">
                    <a:pos x="308" y="619"/>
                  </a:cxn>
                  <a:cxn ang="0">
                    <a:pos x="211" y="584"/>
                  </a:cxn>
                  <a:cxn ang="0">
                    <a:pos x="234" y="505"/>
                  </a:cxn>
                  <a:cxn ang="0">
                    <a:pos x="274" y="465"/>
                  </a:cxn>
                  <a:cxn ang="0">
                    <a:pos x="280" y="426"/>
                  </a:cxn>
                  <a:cxn ang="0">
                    <a:pos x="206" y="403"/>
                  </a:cxn>
                  <a:cxn ang="0">
                    <a:pos x="80" y="324"/>
                  </a:cxn>
                  <a:cxn ang="0">
                    <a:pos x="92" y="284"/>
                  </a:cxn>
                  <a:cxn ang="0">
                    <a:pos x="46" y="239"/>
                  </a:cxn>
                  <a:cxn ang="0">
                    <a:pos x="0" y="233"/>
                  </a:cxn>
                  <a:cxn ang="0">
                    <a:pos x="0" y="199"/>
                  </a:cxn>
                  <a:cxn ang="0">
                    <a:pos x="52" y="176"/>
                  </a:cxn>
                  <a:cxn ang="0">
                    <a:pos x="86" y="131"/>
                  </a:cxn>
                  <a:cxn ang="0">
                    <a:pos x="103" y="136"/>
                  </a:cxn>
                  <a:cxn ang="0">
                    <a:pos x="160" y="85"/>
                  </a:cxn>
                </a:cxnLst>
                <a:rect l="0" t="0" r="r" b="b"/>
                <a:pathLst>
                  <a:path w="759" h="619">
                    <a:moveTo>
                      <a:pt x="160" y="85"/>
                    </a:moveTo>
                    <a:lnTo>
                      <a:pt x="177" y="34"/>
                    </a:lnTo>
                    <a:lnTo>
                      <a:pt x="234" y="6"/>
                    </a:lnTo>
                    <a:lnTo>
                      <a:pt x="286" y="17"/>
                    </a:lnTo>
                    <a:lnTo>
                      <a:pt x="314" y="6"/>
                    </a:lnTo>
                    <a:lnTo>
                      <a:pt x="371" y="40"/>
                    </a:lnTo>
                    <a:lnTo>
                      <a:pt x="405" y="0"/>
                    </a:lnTo>
                    <a:lnTo>
                      <a:pt x="440" y="29"/>
                    </a:lnTo>
                    <a:lnTo>
                      <a:pt x="440" y="46"/>
                    </a:lnTo>
                    <a:lnTo>
                      <a:pt x="462" y="68"/>
                    </a:lnTo>
                    <a:lnTo>
                      <a:pt x="485" y="46"/>
                    </a:lnTo>
                    <a:lnTo>
                      <a:pt x="571" y="63"/>
                    </a:lnTo>
                    <a:lnTo>
                      <a:pt x="605" y="57"/>
                    </a:lnTo>
                    <a:lnTo>
                      <a:pt x="628" y="97"/>
                    </a:lnTo>
                    <a:lnTo>
                      <a:pt x="674" y="102"/>
                    </a:lnTo>
                    <a:lnTo>
                      <a:pt x="679" y="187"/>
                    </a:lnTo>
                    <a:lnTo>
                      <a:pt x="662" y="204"/>
                    </a:lnTo>
                    <a:lnTo>
                      <a:pt x="674" y="233"/>
                    </a:lnTo>
                    <a:lnTo>
                      <a:pt x="656" y="278"/>
                    </a:lnTo>
                    <a:lnTo>
                      <a:pt x="691" y="267"/>
                    </a:lnTo>
                    <a:lnTo>
                      <a:pt x="702" y="295"/>
                    </a:lnTo>
                    <a:lnTo>
                      <a:pt x="736" y="301"/>
                    </a:lnTo>
                    <a:lnTo>
                      <a:pt x="759" y="341"/>
                    </a:lnTo>
                    <a:lnTo>
                      <a:pt x="725" y="369"/>
                    </a:lnTo>
                    <a:lnTo>
                      <a:pt x="731" y="414"/>
                    </a:lnTo>
                    <a:lnTo>
                      <a:pt x="702" y="420"/>
                    </a:lnTo>
                    <a:lnTo>
                      <a:pt x="679" y="448"/>
                    </a:lnTo>
                    <a:lnTo>
                      <a:pt x="634" y="431"/>
                    </a:lnTo>
                    <a:lnTo>
                      <a:pt x="548" y="477"/>
                    </a:lnTo>
                    <a:lnTo>
                      <a:pt x="514" y="477"/>
                    </a:lnTo>
                    <a:lnTo>
                      <a:pt x="514" y="522"/>
                    </a:lnTo>
                    <a:lnTo>
                      <a:pt x="440" y="533"/>
                    </a:lnTo>
                    <a:lnTo>
                      <a:pt x="405" y="562"/>
                    </a:lnTo>
                    <a:lnTo>
                      <a:pt x="331" y="550"/>
                    </a:lnTo>
                    <a:lnTo>
                      <a:pt x="325" y="601"/>
                    </a:lnTo>
                    <a:lnTo>
                      <a:pt x="308" y="619"/>
                    </a:lnTo>
                    <a:lnTo>
                      <a:pt x="211" y="584"/>
                    </a:lnTo>
                    <a:lnTo>
                      <a:pt x="234" y="505"/>
                    </a:lnTo>
                    <a:lnTo>
                      <a:pt x="274" y="465"/>
                    </a:lnTo>
                    <a:lnTo>
                      <a:pt x="280" y="426"/>
                    </a:lnTo>
                    <a:lnTo>
                      <a:pt x="206" y="403"/>
                    </a:lnTo>
                    <a:lnTo>
                      <a:pt x="80" y="324"/>
                    </a:lnTo>
                    <a:lnTo>
                      <a:pt x="92" y="284"/>
                    </a:lnTo>
                    <a:lnTo>
                      <a:pt x="46" y="239"/>
                    </a:lnTo>
                    <a:lnTo>
                      <a:pt x="0" y="233"/>
                    </a:lnTo>
                    <a:lnTo>
                      <a:pt x="0" y="199"/>
                    </a:lnTo>
                    <a:lnTo>
                      <a:pt x="52" y="176"/>
                    </a:lnTo>
                    <a:lnTo>
                      <a:pt x="86" y="131"/>
                    </a:lnTo>
                    <a:lnTo>
                      <a:pt x="103" y="136"/>
                    </a:lnTo>
                    <a:lnTo>
                      <a:pt x="160" y="85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6" name="Freeform 79"/>
              <p:cNvSpPr>
                <a:spLocks/>
              </p:cNvSpPr>
              <p:nvPr/>
            </p:nvSpPr>
            <p:spPr bwMode="auto">
              <a:xfrm>
                <a:off x="1328" y="2380"/>
                <a:ext cx="759" cy="619"/>
              </a:xfrm>
              <a:custGeom>
                <a:avLst/>
                <a:gdLst>
                  <a:gd name="T0" fmla="*/ 160 w 759"/>
                  <a:gd name="T1" fmla="*/ 85 h 619"/>
                  <a:gd name="T2" fmla="*/ 177 w 759"/>
                  <a:gd name="T3" fmla="*/ 34 h 619"/>
                  <a:gd name="T4" fmla="*/ 234 w 759"/>
                  <a:gd name="T5" fmla="*/ 6 h 619"/>
                  <a:gd name="T6" fmla="*/ 286 w 759"/>
                  <a:gd name="T7" fmla="*/ 17 h 619"/>
                  <a:gd name="T8" fmla="*/ 314 w 759"/>
                  <a:gd name="T9" fmla="*/ 6 h 619"/>
                  <a:gd name="T10" fmla="*/ 371 w 759"/>
                  <a:gd name="T11" fmla="*/ 40 h 619"/>
                  <a:gd name="T12" fmla="*/ 405 w 759"/>
                  <a:gd name="T13" fmla="*/ 0 h 619"/>
                  <a:gd name="T14" fmla="*/ 440 w 759"/>
                  <a:gd name="T15" fmla="*/ 29 h 619"/>
                  <a:gd name="T16" fmla="*/ 440 w 759"/>
                  <a:gd name="T17" fmla="*/ 46 h 619"/>
                  <a:gd name="T18" fmla="*/ 462 w 759"/>
                  <a:gd name="T19" fmla="*/ 68 h 619"/>
                  <a:gd name="T20" fmla="*/ 485 w 759"/>
                  <a:gd name="T21" fmla="*/ 46 h 619"/>
                  <a:gd name="T22" fmla="*/ 571 w 759"/>
                  <a:gd name="T23" fmla="*/ 63 h 619"/>
                  <a:gd name="T24" fmla="*/ 605 w 759"/>
                  <a:gd name="T25" fmla="*/ 57 h 619"/>
                  <a:gd name="T26" fmla="*/ 628 w 759"/>
                  <a:gd name="T27" fmla="*/ 97 h 619"/>
                  <a:gd name="T28" fmla="*/ 674 w 759"/>
                  <a:gd name="T29" fmla="*/ 102 h 619"/>
                  <a:gd name="T30" fmla="*/ 679 w 759"/>
                  <a:gd name="T31" fmla="*/ 187 h 619"/>
                  <a:gd name="T32" fmla="*/ 662 w 759"/>
                  <a:gd name="T33" fmla="*/ 204 h 619"/>
                  <a:gd name="T34" fmla="*/ 674 w 759"/>
                  <a:gd name="T35" fmla="*/ 233 h 619"/>
                  <a:gd name="T36" fmla="*/ 656 w 759"/>
                  <a:gd name="T37" fmla="*/ 278 h 619"/>
                  <a:gd name="T38" fmla="*/ 691 w 759"/>
                  <a:gd name="T39" fmla="*/ 267 h 619"/>
                  <a:gd name="T40" fmla="*/ 702 w 759"/>
                  <a:gd name="T41" fmla="*/ 295 h 619"/>
                  <a:gd name="T42" fmla="*/ 736 w 759"/>
                  <a:gd name="T43" fmla="*/ 301 h 619"/>
                  <a:gd name="T44" fmla="*/ 759 w 759"/>
                  <a:gd name="T45" fmla="*/ 341 h 619"/>
                  <a:gd name="T46" fmla="*/ 725 w 759"/>
                  <a:gd name="T47" fmla="*/ 369 h 619"/>
                  <a:gd name="T48" fmla="*/ 731 w 759"/>
                  <a:gd name="T49" fmla="*/ 414 h 619"/>
                  <a:gd name="T50" fmla="*/ 702 w 759"/>
                  <a:gd name="T51" fmla="*/ 420 h 619"/>
                  <a:gd name="T52" fmla="*/ 679 w 759"/>
                  <a:gd name="T53" fmla="*/ 448 h 619"/>
                  <a:gd name="T54" fmla="*/ 634 w 759"/>
                  <a:gd name="T55" fmla="*/ 431 h 619"/>
                  <a:gd name="T56" fmla="*/ 548 w 759"/>
                  <a:gd name="T57" fmla="*/ 477 h 619"/>
                  <a:gd name="T58" fmla="*/ 514 w 759"/>
                  <a:gd name="T59" fmla="*/ 477 h 619"/>
                  <a:gd name="T60" fmla="*/ 514 w 759"/>
                  <a:gd name="T61" fmla="*/ 522 h 619"/>
                  <a:gd name="T62" fmla="*/ 440 w 759"/>
                  <a:gd name="T63" fmla="*/ 533 h 619"/>
                  <a:gd name="T64" fmla="*/ 405 w 759"/>
                  <a:gd name="T65" fmla="*/ 562 h 619"/>
                  <a:gd name="T66" fmla="*/ 331 w 759"/>
                  <a:gd name="T67" fmla="*/ 550 h 619"/>
                  <a:gd name="T68" fmla="*/ 325 w 759"/>
                  <a:gd name="T69" fmla="*/ 601 h 619"/>
                  <a:gd name="T70" fmla="*/ 308 w 759"/>
                  <a:gd name="T71" fmla="*/ 619 h 619"/>
                  <a:gd name="T72" fmla="*/ 211 w 759"/>
                  <a:gd name="T73" fmla="*/ 584 h 619"/>
                  <a:gd name="T74" fmla="*/ 234 w 759"/>
                  <a:gd name="T75" fmla="*/ 505 h 619"/>
                  <a:gd name="T76" fmla="*/ 274 w 759"/>
                  <a:gd name="T77" fmla="*/ 465 h 619"/>
                  <a:gd name="T78" fmla="*/ 280 w 759"/>
                  <a:gd name="T79" fmla="*/ 426 h 619"/>
                  <a:gd name="T80" fmla="*/ 206 w 759"/>
                  <a:gd name="T81" fmla="*/ 403 h 619"/>
                  <a:gd name="T82" fmla="*/ 80 w 759"/>
                  <a:gd name="T83" fmla="*/ 324 h 619"/>
                  <a:gd name="T84" fmla="*/ 92 w 759"/>
                  <a:gd name="T85" fmla="*/ 284 h 619"/>
                  <a:gd name="T86" fmla="*/ 46 w 759"/>
                  <a:gd name="T87" fmla="*/ 239 h 619"/>
                  <a:gd name="T88" fmla="*/ 0 w 759"/>
                  <a:gd name="T89" fmla="*/ 233 h 619"/>
                  <a:gd name="T90" fmla="*/ 0 w 759"/>
                  <a:gd name="T91" fmla="*/ 199 h 619"/>
                  <a:gd name="T92" fmla="*/ 52 w 759"/>
                  <a:gd name="T93" fmla="*/ 176 h 619"/>
                  <a:gd name="T94" fmla="*/ 86 w 759"/>
                  <a:gd name="T95" fmla="*/ 131 h 619"/>
                  <a:gd name="T96" fmla="*/ 103 w 759"/>
                  <a:gd name="T97" fmla="*/ 136 h 619"/>
                  <a:gd name="T98" fmla="*/ 160 w 759"/>
                  <a:gd name="T99" fmla="*/ 85 h 619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759"/>
                  <a:gd name="T151" fmla="*/ 0 h 619"/>
                  <a:gd name="T152" fmla="*/ 759 w 759"/>
                  <a:gd name="T153" fmla="*/ 619 h 619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759" h="619">
                    <a:moveTo>
                      <a:pt x="160" y="85"/>
                    </a:moveTo>
                    <a:lnTo>
                      <a:pt x="177" y="34"/>
                    </a:lnTo>
                    <a:lnTo>
                      <a:pt x="234" y="6"/>
                    </a:lnTo>
                    <a:lnTo>
                      <a:pt x="286" y="17"/>
                    </a:lnTo>
                    <a:lnTo>
                      <a:pt x="314" y="6"/>
                    </a:lnTo>
                    <a:lnTo>
                      <a:pt x="371" y="40"/>
                    </a:lnTo>
                    <a:lnTo>
                      <a:pt x="405" y="0"/>
                    </a:lnTo>
                    <a:lnTo>
                      <a:pt x="440" y="29"/>
                    </a:lnTo>
                    <a:lnTo>
                      <a:pt x="440" y="46"/>
                    </a:lnTo>
                    <a:lnTo>
                      <a:pt x="462" y="68"/>
                    </a:lnTo>
                    <a:lnTo>
                      <a:pt x="485" y="46"/>
                    </a:lnTo>
                    <a:lnTo>
                      <a:pt x="571" y="63"/>
                    </a:lnTo>
                    <a:lnTo>
                      <a:pt x="605" y="57"/>
                    </a:lnTo>
                    <a:lnTo>
                      <a:pt x="628" y="97"/>
                    </a:lnTo>
                    <a:lnTo>
                      <a:pt x="674" y="102"/>
                    </a:lnTo>
                    <a:lnTo>
                      <a:pt x="679" y="187"/>
                    </a:lnTo>
                    <a:lnTo>
                      <a:pt x="662" y="204"/>
                    </a:lnTo>
                    <a:lnTo>
                      <a:pt x="674" y="233"/>
                    </a:lnTo>
                    <a:lnTo>
                      <a:pt x="656" y="278"/>
                    </a:lnTo>
                    <a:lnTo>
                      <a:pt x="691" y="267"/>
                    </a:lnTo>
                    <a:lnTo>
                      <a:pt x="702" y="295"/>
                    </a:lnTo>
                    <a:lnTo>
                      <a:pt x="736" y="301"/>
                    </a:lnTo>
                    <a:lnTo>
                      <a:pt x="759" y="341"/>
                    </a:lnTo>
                    <a:lnTo>
                      <a:pt x="725" y="369"/>
                    </a:lnTo>
                    <a:lnTo>
                      <a:pt x="731" y="414"/>
                    </a:lnTo>
                    <a:lnTo>
                      <a:pt x="702" y="420"/>
                    </a:lnTo>
                    <a:lnTo>
                      <a:pt x="679" y="448"/>
                    </a:lnTo>
                    <a:lnTo>
                      <a:pt x="634" y="431"/>
                    </a:lnTo>
                    <a:lnTo>
                      <a:pt x="548" y="477"/>
                    </a:lnTo>
                    <a:lnTo>
                      <a:pt x="514" y="477"/>
                    </a:lnTo>
                    <a:lnTo>
                      <a:pt x="514" y="522"/>
                    </a:lnTo>
                    <a:lnTo>
                      <a:pt x="440" y="533"/>
                    </a:lnTo>
                    <a:lnTo>
                      <a:pt x="405" y="562"/>
                    </a:lnTo>
                    <a:lnTo>
                      <a:pt x="331" y="550"/>
                    </a:lnTo>
                    <a:lnTo>
                      <a:pt x="325" y="601"/>
                    </a:lnTo>
                    <a:lnTo>
                      <a:pt x="308" y="619"/>
                    </a:lnTo>
                    <a:lnTo>
                      <a:pt x="211" y="584"/>
                    </a:lnTo>
                    <a:lnTo>
                      <a:pt x="234" y="505"/>
                    </a:lnTo>
                    <a:lnTo>
                      <a:pt x="274" y="465"/>
                    </a:lnTo>
                    <a:lnTo>
                      <a:pt x="280" y="426"/>
                    </a:lnTo>
                    <a:lnTo>
                      <a:pt x="206" y="403"/>
                    </a:lnTo>
                    <a:lnTo>
                      <a:pt x="80" y="324"/>
                    </a:lnTo>
                    <a:lnTo>
                      <a:pt x="92" y="284"/>
                    </a:lnTo>
                    <a:lnTo>
                      <a:pt x="46" y="239"/>
                    </a:lnTo>
                    <a:lnTo>
                      <a:pt x="0" y="233"/>
                    </a:lnTo>
                    <a:lnTo>
                      <a:pt x="0" y="199"/>
                    </a:lnTo>
                    <a:lnTo>
                      <a:pt x="52" y="176"/>
                    </a:lnTo>
                    <a:lnTo>
                      <a:pt x="86" y="131"/>
                    </a:lnTo>
                    <a:lnTo>
                      <a:pt x="103" y="136"/>
                    </a:lnTo>
                    <a:lnTo>
                      <a:pt x="160" y="85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anose="020B0604020202020204" pitchFamily="34" charset="0"/>
                </a:endParaRPr>
              </a:p>
            </p:txBody>
          </p:sp>
          <p:sp>
            <p:nvSpPr>
              <p:cNvPr id="247" name="Freeform 80"/>
              <p:cNvSpPr>
                <a:spLocks/>
              </p:cNvSpPr>
              <p:nvPr/>
            </p:nvSpPr>
            <p:spPr bwMode="auto">
              <a:xfrm>
                <a:off x="1049" y="2585"/>
                <a:ext cx="593" cy="676"/>
              </a:xfrm>
              <a:custGeom>
                <a:avLst/>
                <a:gdLst/>
                <a:ahLst/>
                <a:cxnLst>
                  <a:cxn ang="0">
                    <a:pos x="0" y="159"/>
                  </a:cxn>
                  <a:cxn ang="0">
                    <a:pos x="40" y="147"/>
                  </a:cxn>
                  <a:cxn ang="0">
                    <a:pos x="62" y="102"/>
                  </a:cxn>
                  <a:cxn ang="0">
                    <a:pos x="97" y="96"/>
                  </a:cxn>
                  <a:cxn ang="0">
                    <a:pos x="108" y="62"/>
                  </a:cxn>
                  <a:cxn ang="0">
                    <a:pos x="194" y="57"/>
                  </a:cxn>
                  <a:cxn ang="0">
                    <a:pos x="194" y="0"/>
                  </a:cxn>
                  <a:cxn ang="0">
                    <a:pos x="239" y="28"/>
                  </a:cxn>
                  <a:cxn ang="0">
                    <a:pos x="279" y="28"/>
                  </a:cxn>
                  <a:cxn ang="0">
                    <a:pos x="325" y="34"/>
                  </a:cxn>
                  <a:cxn ang="0">
                    <a:pos x="371" y="79"/>
                  </a:cxn>
                  <a:cxn ang="0">
                    <a:pos x="353" y="119"/>
                  </a:cxn>
                  <a:cxn ang="0">
                    <a:pos x="485" y="198"/>
                  </a:cxn>
                  <a:cxn ang="0">
                    <a:pos x="559" y="221"/>
                  </a:cxn>
                  <a:cxn ang="0">
                    <a:pos x="553" y="261"/>
                  </a:cxn>
                  <a:cxn ang="0">
                    <a:pos x="513" y="295"/>
                  </a:cxn>
                  <a:cxn ang="0">
                    <a:pos x="490" y="380"/>
                  </a:cxn>
                  <a:cxn ang="0">
                    <a:pos x="593" y="408"/>
                  </a:cxn>
                  <a:cxn ang="0">
                    <a:pos x="587" y="465"/>
                  </a:cxn>
                  <a:cxn ang="0">
                    <a:pos x="565" y="476"/>
                  </a:cxn>
                  <a:cxn ang="0">
                    <a:pos x="593" y="510"/>
                  </a:cxn>
                  <a:cxn ang="0">
                    <a:pos x="542" y="578"/>
                  </a:cxn>
                  <a:cxn ang="0">
                    <a:pos x="559" y="618"/>
                  </a:cxn>
                  <a:cxn ang="0">
                    <a:pos x="542" y="652"/>
                  </a:cxn>
                  <a:cxn ang="0">
                    <a:pos x="502" y="675"/>
                  </a:cxn>
                  <a:cxn ang="0">
                    <a:pos x="468" y="629"/>
                  </a:cxn>
                  <a:cxn ang="0">
                    <a:pos x="422" y="641"/>
                  </a:cxn>
                  <a:cxn ang="0">
                    <a:pos x="416" y="573"/>
                  </a:cxn>
                  <a:cxn ang="0">
                    <a:pos x="291" y="522"/>
                  </a:cxn>
                  <a:cxn ang="0">
                    <a:pos x="234" y="533"/>
                  </a:cxn>
                  <a:cxn ang="0">
                    <a:pos x="159" y="420"/>
                  </a:cxn>
                  <a:cxn ang="0">
                    <a:pos x="119" y="414"/>
                  </a:cxn>
                  <a:cxn ang="0">
                    <a:pos x="119" y="357"/>
                  </a:cxn>
                  <a:cxn ang="0">
                    <a:pos x="85" y="306"/>
                  </a:cxn>
                  <a:cxn ang="0">
                    <a:pos x="97" y="289"/>
                  </a:cxn>
                  <a:cxn ang="0">
                    <a:pos x="22" y="232"/>
                  </a:cxn>
                  <a:cxn ang="0">
                    <a:pos x="0" y="159"/>
                  </a:cxn>
                </a:cxnLst>
                <a:rect l="0" t="0" r="r" b="b"/>
                <a:pathLst>
                  <a:path w="593" h="675">
                    <a:moveTo>
                      <a:pt x="0" y="159"/>
                    </a:moveTo>
                    <a:lnTo>
                      <a:pt x="40" y="147"/>
                    </a:lnTo>
                    <a:lnTo>
                      <a:pt x="62" y="102"/>
                    </a:lnTo>
                    <a:lnTo>
                      <a:pt x="97" y="96"/>
                    </a:lnTo>
                    <a:lnTo>
                      <a:pt x="108" y="62"/>
                    </a:lnTo>
                    <a:lnTo>
                      <a:pt x="194" y="57"/>
                    </a:lnTo>
                    <a:lnTo>
                      <a:pt x="194" y="0"/>
                    </a:lnTo>
                    <a:lnTo>
                      <a:pt x="239" y="28"/>
                    </a:lnTo>
                    <a:lnTo>
                      <a:pt x="279" y="28"/>
                    </a:lnTo>
                    <a:lnTo>
                      <a:pt x="325" y="34"/>
                    </a:lnTo>
                    <a:lnTo>
                      <a:pt x="371" y="79"/>
                    </a:lnTo>
                    <a:lnTo>
                      <a:pt x="353" y="119"/>
                    </a:lnTo>
                    <a:lnTo>
                      <a:pt x="485" y="198"/>
                    </a:lnTo>
                    <a:lnTo>
                      <a:pt x="559" y="221"/>
                    </a:lnTo>
                    <a:lnTo>
                      <a:pt x="553" y="261"/>
                    </a:lnTo>
                    <a:lnTo>
                      <a:pt x="513" y="295"/>
                    </a:lnTo>
                    <a:lnTo>
                      <a:pt x="490" y="380"/>
                    </a:lnTo>
                    <a:lnTo>
                      <a:pt x="593" y="408"/>
                    </a:lnTo>
                    <a:lnTo>
                      <a:pt x="587" y="465"/>
                    </a:lnTo>
                    <a:lnTo>
                      <a:pt x="565" y="476"/>
                    </a:lnTo>
                    <a:lnTo>
                      <a:pt x="593" y="510"/>
                    </a:lnTo>
                    <a:lnTo>
                      <a:pt x="542" y="578"/>
                    </a:lnTo>
                    <a:lnTo>
                      <a:pt x="559" y="618"/>
                    </a:lnTo>
                    <a:lnTo>
                      <a:pt x="542" y="652"/>
                    </a:lnTo>
                    <a:lnTo>
                      <a:pt x="502" y="675"/>
                    </a:lnTo>
                    <a:lnTo>
                      <a:pt x="468" y="629"/>
                    </a:lnTo>
                    <a:lnTo>
                      <a:pt x="422" y="641"/>
                    </a:lnTo>
                    <a:lnTo>
                      <a:pt x="416" y="573"/>
                    </a:lnTo>
                    <a:lnTo>
                      <a:pt x="291" y="522"/>
                    </a:lnTo>
                    <a:lnTo>
                      <a:pt x="234" y="533"/>
                    </a:lnTo>
                    <a:lnTo>
                      <a:pt x="159" y="420"/>
                    </a:lnTo>
                    <a:lnTo>
                      <a:pt x="119" y="414"/>
                    </a:lnTo>
                    <a:lnTo>
                      <a:pt x="119" y="357"/>
                    </a:lnTo>
                    <a:lnTo>
                      <a:pt x="85" y="306"/>
                    </a:lnTo>
                    <a:lnTo>
                      <a:pt x="97" y="289"/>
                    </a:lnTo>
                    <a:lnTo>
                      <a:pt x="22" y="232"/>
                    </a:lnTo>
                    <a:lnTo>
                      <a:pt x="0" y="159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27" name="Freeform 81"/>
              <p:cNvSpPr>
                <a:spLocks/>
              </p:cNvSpPr>
              <p:nvPr/>
            </p:nvSpPr>
            <p:spPr bwMode="auto">
              <a:xfrm>
                <a:off x="1049" y="2579"/>
                <a:ext cx="593" cy="675"/>
              </a:xfrm>
              <a:custGeom>
                <a:avLst/>
                <a:gdLst>
                  <a:gd name="T0" fmla="*/ 0 w 593"/>
                  <a:gd name="T1" fmla="*/ 159 h 675"/>
                  <a:gd name="T2" fmla="*/ 40 w 593"/>
                  <a:gd name="T3" fmla="*/ 147 h 675"/>
                  <a:gd name="T4" fmla="*/ 62 w 593"/>
                  <a:gd name="T5" fmla="*/ 102 h 675"/>
                  <a:gd name="T6" fmla="*/ 97 w 593"/>
                  <a:gd name="T7" fmla="*/ 96 h 675"/>
                  <a:gd name="T8" fmla="*/ 108 w 593"/>
                  <a:gd name="T9" fmla="*/ 62 h 675"/>
                  <a:gd name="T10" fmla="*/ 194 w 593"/>
                  <a:gd name="T11" fmla="*/ 57 h 675"/>
                  <a:gd name="T12" fmla="*/ 194 w 593"/>
                  <a:gd name="T13" fmla="*/ 0 h 675"/>
                  <a:gd name="T14" fmla="*/ 239 w 593"/>
                  <a:gd name="T15" fmla="*/ 28 h 675"/>
                  <a:gd name="T16" fmla="*/ 279 w 593"/>
                  <a:gd name="T17" fmla="*/ 28 h 675"/>
                  <a:gd name="T18" fmla="*/ 325 w 593"/>
                  <a:gd name="T19" fmla="*/ 34 h 675"/>
                  <a:gd name="T20" fmla="*/ 371 w 593"/>
                  <a:gd name="T21" fmla="*/ 79 h 675"/>
                  <a:gd name="T22" fmla="*/ 353 w 593"/>
                  <a:gd name="T23" fmla="*/ 119 h 675"/>
                  <a:gd name="T24" fmla="*/ 485 w 593"/>
                  <a:gd name="T25" fmla="*/ 198 h 675"/>
                  <a:gd name="T26" fmla="*/ 559 w 593"/>
                  <a:gd name="T27" fmla="*/ 221 h 675"/>
                  <a:gd name="T28" fmla="*/ 553 w 593"/>
                  <a:gd name="T29" fmla="*/ 261 h 675"/>
                  <a:gd name="T30" fmla="*/ 513 w 593"/>
                  <a:gd name="T31" fmla="*/ 295 h 675"/>
                  <a:gd name="T32" fmla="*/ 490 w 593"/>
                  <a:gd name="T33" fmla="*/ 380 h 675"/>
                  <a:gd name="T34" fmla="*/ 593 w 593"/>
                  <a:gd name="T35" fmla="*/ 408 h 675"/>
                  <a:gd name="T36" fmla="*/ 587 w 593"/>
                  <a:gd name="T37" fmla="*/ 465 h 675"/>
                  <a:gd name="T38" fmla="*/ 565 w 593"/>
                  <a:gd name="T39" fmla="*/ 476 h 675"/>
                  <a:gd name="T40" fmla="*/ 593 w 593"/>
                  <a:gd name="T41" fmla="*/ 510 h 675"/>
                  <a:gd name="T42" fmla="*/ 542 w 593"/>
                  <a:gd name="T43" fmla="*/ 578 h 675"/>
                  <a:gd name="T44" fmla="*/ 559 w 593"/>
                  <a:gd name="T45" fmla="*/ 618 h 675"/>
                  <a:gd name="T46" fmla="*/ 542 w 593"/>
                  <a:gd name="T47" fmla="*/ 652 h 675"/>
                  <a:gd name="T48" fmla="*/ 502 w 593"/>
                  <a:gd name="T49" fmla="*/ 675 h 675"/>
                  <a:gd name="T50" fmla="*/ 468 w 593"/>
                  <a:gd name="T51" fmla="*/ 629 h 675"/>
                  <a:gd name="T52" fmla="*/ 422 w 593"/>
                  <a:gd name="T53" fmla="*/ 641 h 675"/>
                  <a:gd name="T54" fmla="*/ 416 w 593"/>
                  <a:gd name="T55" fmla="*/ 573 h 675"/>
                  <a:gd name="T56" fmla="*/ 291 w 593"/>
                  <a:gd name="T57" fmla="*/ 522 h 675"/>
                  <a:gd name="T58" fmla="*/ 234 w 593"/>
                  <a:gd name="T59" fmla="*/ 533 h 675"/>
                  <a:gd name="T60" fmla="*/ 159 w 593"/>
                  <a:gd name="T61" fmla="*/ 420 h 675"/>
                  <a:gd name="T62" fmla="*/ 119 w 593"/>
                  <a:gd name="T63" fmla="*/ 414 h 675"/>
                  <a:gd name="T64" fmla="*/ 119 w 593"/>
                  <a:gd name="T65" fmla="*/ 357 h 675"/>
                  <a:gd name="T66" fmla="*/ 85 w 593"/>
                  <a:gd name="T67" fmla="*/ 306 h 675"/>
                  <a:gd name="T68" fmla="*/ 97 w 593"/>
                  <a:gd name="T69" fmla="*/ 289 h 675"/>
                  <a:gd name="T70" fmla="*/ 22 w 593"/>
                  <a:gd name="T71" fmla="*/ 232 h 675"/>
                  <a:gd name="T72" fmla="*/ 0 w 593"/>
                  <a:gd name="T73" fmla="*/ 159 h 67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593"/>
                  <a:gd name="T112" fmla="*/ 0 h 675"/>
                  <a:gd name="T113" fmla="*/ 593 w 593"/>
                  <a:gd name="T114" fmla="*/ 675 h 675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593" h="675">
                    <a:moveTo>
                      <a:pt x="0" y="159"/>
                    </a:moveTo>
                    <a:lnTo>
                      <a:pt x="40" y="147"/>
                    </a:lnTo>
                    <a:lnTo>
                      <a:pt x="62" y="102"/>
                    </a:lnTo>
                    <a:lnTo>
                      <a:pt x="97" y="96"/>
                    </a:lnTo>
                    <a:lnTo>
                      <a:pt x="108" y="62"/>
                    </a:lnTo>
                    <a:lnTo>
                      <a:pt x="194" y="57"/>
                    </a:lnTo>
                    <a:lnTo>
                      <a:pt x="194" y="0"/>
                    </a:lnTo>
                    <a:lnTo>
                      <a:pt x="239" y="28"/>
                    </a:lnTo>
                    <a:lnTo>
                      <a:pt x="279" y="28"/>
                    </a:lnTo>
                    <a:lnTo>
                      <a:pt x="325" y="34"/>
                    </a:lnTo>
                    <a:lnTo>
                      <a:pt x="371" y="79"/>
                    </a:lnTo>
                    <a:lnTo>
                      <a:pt x="353" y="119"/>
                    </a:lnTo>
                    <a:lnTo>
                      <a:pt x="485" y="198"/>
                    </a:lnTo>
                    <a:lnTo>
                      <a:pt x="559" y="221"/>
                    </a:lnTo>
                    <a:lnTo>
                      <a:pt x="553" y="261"/>
                    </a:lnTo>
                    <a:lnTo>
                      <a:pt x="513" y="295"/>
                    </a:lnTo>
                    <a:lnTo>
                      <a:pt x="490" y="380"/>
                    </a:lnTo>
                    <a:lnTo>
                      <a:pt x="593" y="408"/>
                    </a:lnTo>
                    <a:lnTo>
                      <a:pt x="587" y="465"/>
                    </a:lnTo>
                    <a:lnTo>
                      <a:pt x="565" y="476"/>
                    </a:lnTo>
                    <a:lnTo>
                      <a:pt x="593" y="510"/>
                    </a:lnTo>
                    <a:lnTo>
                      <a:pt x="542" y="578"/>
                    </a:lnTo>
                    <a:lnTo>
                      <a:pt x="559" y="618"/>
                    </a:lnTo>
                    <a:lnTo>
                      <a:pt x="542" y="652"/>
                    </a:lnTo>
                    <a:lnTo>
                      <a:pt x="502" y="675"/>
                    </a:lnTo>
                    <a:lnTo>
                      <a:pt x="468" y="629"/>
                    </a:lnTo>
                    <a:lnTo>
                      <a:pt x="422" y="641"/>
                    </a:lnTo>
                    <a:lnTo>
                      <a:pt x="416" y="573"/>
                    </a:lnTo>
                    <a:lnTo>
                      <a:pt x="291" y="522"/>
                    </a:lnTo>
                    <a:lnTo>
                      <a:pt x="234" y="533"/>
                    </a:lnTo>
                    <a:lnTo>
                      <a:pt x="159" y="420"/>
                    </a:lnTo>
                    <a:lnTo>
                      <a:pt x="119" y="414"/>
                    </a:lnTo>
                    <a:lnTo>
                      <a:pt x="119" y="357"/>
                    </a:lnTo>
                    <a:lnTo>
                      <a:pt x="85" y="306"/>
                    </a:lnTo>
                    <a:lnTo>
                      <a:pt x="97" y="289"/>
                    </a:lnTo>
                    <a:lnTo>
                      <a:pt x="22" y="232"/>
                    </a:lnTo>
                    <a:lnTo>
                      <a:pt x="0" y="159"/>
                    </a:lnTo>
                    <a:close/>
                  </a:path>
                </a:pathLst>
              </a:custGeom>
              <a:noFill/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" name="Freeform 82"/>
              <p:cNvSpPr>
                <a:spLocks/>
              </p:cNvSpPr>
              <p:nvPr/>
            </p:nvSpPr>
            <p:spPr bwMode="auto">
              <a:xfrm>
                <a:off x="758" y="2712"/>
                <a:ext cx="867" cy="736"/>
              </a:xfrm>
              <a:custGeom>
                <a:avLst/>
                <a:gdLst/>
                <a:ahLst/>
                <a:cxnLst>
                  <a:cxn ang="0">
                    <a:pos x="0" y="193"/>
                  </a:cxn>
                  <a:cxn ang="0">
                    <a:pos x="17" y="170"/>
                  </a:cxn>
                  <a:cxn ang="0">
                    <a:pos x="80" y="159"/>
                  </a:cxn>
                  <a:cxn ang="0">
                    <a:pos x="154" y="119"/>
                  </a:cxn>
                  <a:cxn ang="0">
                    <a:pos x="148" y="91"/>
                  </a:cxn>
                  <a:cxn ang="0">
                    <a:pos x="205" y="12"/>
                  </a:cxn>
                  <a:cxn ang="0">
                    <a:pos x="228" y="34"/>
                  </a:cxn>
                  <a:cxn ang="0">
                    <a:pos x="279" y="0"/>
                  </a:cxn>
                  <a:cxn ang="0">
                    <a:pos x="296" y="34"/>
                  </a:cxn>
                  <a:cxn ang="0">
                    <a:pos x="319" y="108"/>
                  </a:cxn>
                  <a:cxn ang="0">
                    <a:pos x="393" y="165"/>
                  </a:cxn>
                  <a:cxn ang="0">
                    <a:pos x="382" y="187"/>
                  </a:cxn>
                  <a:cxn ang="0">
                    <a:pos x="410" y="233"/>
                  </a:cxn>
                  <a:cxn ang="0">
                    <a:pos x="422" y="290"/>
                  </a:cxn>
                  <a:cxn ang="0">
                    <a:pos x="456" y="301"/>
                  </a:cxn>
                  <a:cxn ang="0">
                    <a:pos x="530" y="409"/>
                  </a:cxn>
                  <a:cxn ang="0">
                    <a:pos x="587" y="403"/>
                  </a:cxn>
                  <a:cxn ang="0">
                    <a:pos x="713" y="448"/>
                  </a:cxn>
                  <a:cxn ang="0">
                    <a:pos x="719" y="511"/>
                  </a:cxn>
                  <a:cxn ang="0">
                    <a:pos x="759" y="505"/>
                  </a:cxn>
                  <a:cxn ang="0">
                    <a:pos x="798" y="550"/>
                  </a:cxn>
                  <a:cxn ang="0">
                    <a:pos x="838" y="533"/>
                  </a:cxn>
                  <a:cxn ang="0">
                    <a:pos x="867" y="596"/>
                  </a:cxn>
                  <a:cxn ang="0">
                    <a:pos x="833" y="596"/>
                  </a:cxn>
                  <a:cxn ang="0">
                    <a:pos x="816" y="647"/>
                  </a:cxn>
                  <a:cxn ang="0">
                    <a:pos x="713" y="704"/>
                  </a:cxn>
                  <a:cxn ang="0">
                    <a:pos x="690" y="635"/>
                  </a:cxn>
                  <a:cxn ang="0">
                    <a:pos x="650" y="641"/>
                  </a:cxn>
                  <a:cxn ang="0">
                    <a:pos x="633" y="670"/>
                  </a:cxn>
                  <a:cxn ang="0">
                    <a:pos x="525" y="698"/>
                  </a:cxn>
                  <a:cxn ang="0">
                    <a:pos x="479" y="732"/>
                  </a:cxn>
                  <a:cxn ang="0">
                    <a:pos x="450" y="726"/>
                  </a:cxn>
                  <a:cxn ang="0">
                    <a:pos x="428" y="670"/>
                  </a:cxn>
                  <a:cxn ang="0">
                    <a:pos x="405" y="670"/>
                  </a:cxn>
                  <a:cxn ang="0">
                    <a:pos x="382" y="624"/>
                  </a:cxn>
                  <a:cxn ang="0">
                    <a:pos x="348" y="618"/>
                  </a:cxn>
                  <a:cxn ang="0">
                    <a:pos x="296" y="567"/>
                  </a:cxn>
                  <a:cxn ang="0">
                    <a:pos x="256" y="567"/>
                  </a:cxn>
                  <a:cxn ang="0">
                    <a:pos x="194" y="528"/>
                  </a:cxn>
                  <a:cxn ang="0">
                    <a:pos x="159" y="533"/>
                  </a:cxn>
                  <a:cxn ang="0">
                    <a:pos x="131" y="499"/>
                  </a:cxn>
                  <a:cxn ang="0">
                    <a:pos x="142" y="443"/>
                  </a:cxn>
                  <a:cxn ang="0">
                    <a:pos x="182" y="392"/>
                  </a:cxn>
                  <a:cxn ang="0">
                    <a:pos x="142" y="341"/>
                  </a:cxn>
                  <a:cxn ang="0">
                    <a:pos x="154" y="312"/>
                  </a:cxn>
                  <a:cxn ang="0">
                    <a:pos x="131" y="278"/>
                  </a:cxn>
                  <a:cxn ang="0">
                    <a:pos x="34" y="278"/>
                  </a:cxn>
                  <a:cxn ang="0">
                    <a:pos x="0" y="193"/>
                  </a:cxn>
                </a:cxnLst>
                <a:rect l="0" t="0" r="r" b="b"/>
                <a:pathLst>
                  <a:path w="867" h="732">
                    <a:moveTo>
                      <a:pt x="0" y="193"/>
                    </a:moveTo>
                    <a:lnTo>
                      <a:pt x="17" y="170"/>
                    </a:lnTo>
                    <a:lnTo>
                      <a:pt x="80" y="159"/>
                    </a:lnTo>
                    <a:lnTo>
                      <a:pt x="154" y="119"/>
                    </a:lnTo>
                    <a:lnTo>
                      <a:pt x="148" y="91"/>
                    </a:lnTo>
                    <a:lnTo>
                      <a:pt x="205" y="12"/>
                    </a:lnTo>
                    <a:lnTo>
                      <a:pt x="228" y="34"/>
                    </a:lnTo>
                    <a:lnTo>
                      <a:pt x="279" y="0"/>
                    </a:lnTo>
                    <a:lnTo>
                      <a:pt x="296" y="34"/>
                    </a:lnTo>
                    <a:lnTo>
                      <a:pt x="319" y="108"/>
                    </a:lnTo>
                    <a:lnTo>
                      <a:pt x="393" y="165"/>
                    </a:lnTo>
                    <a:lnTo>
                      <a:pt x="382" y="187"/>
                    </a:lnTo>
                    <a:lnTo>
                      <a:pt x="410" y="233"/>
                    </a:lnTo>
                    <a:lnTo>
                      <a:pt x="422" y="290"/>
                    </a:lnTo>
                    <a:lnTo>
                      <a:pt x="456" y="301"/>
                    </a:lnTo>
                    <a:lnTo>
                      <a:pt x="530" y="409"/>
                    </a:lnTo>
                    <a:lnTo>
                      <a:pt x="587" y="403"/>
                    </a:lnTo>
                    <a:lnTo>
                      <a:pt x="713" y="448"/>
                    </a:lnTo>
                    <a:lnTo>
                      <a:pt x="719" y="511"/>
                    </a:lnTo>
                    <a:lnTo>
                      <a:pt x="759" y="505"/>
                    </a:lnTo>
                    <a:lnTo>
                      <a:pt x="798" y="550"/>
                    </a:lnTo>
                    <a:lnTo>
                      <a:pt x="838" y="533"/>
                    </a:lnTo>
                    <a:lnTo>
                      <a:pt x="867" y="596"/>
                    </a:lnTo>
                    <a:lnTo>
                      <a:pt x="833" y="596"/>
                    </a:lnTo>
                    <a:lnTo>
                      <a:pt x="816" y="647"/>
                    </a:lnTo>
                    <a:lnTo>
                      <a:pt x="713" y="704"/>
                    </a:lnTo>
                    <a:lnTo>
                      <a:pt x="690" y="635"/>
                    </a:lnTo>
                    <a:lnTo>
                      <a:pt x="650" y="641"/>
                    </a:lnTo>
                    <a:lnTo>
                      <a:pt x="633" y="670"/>
                    </a:lnTo>
                    <a:lnTo>
                      <a:pt x="525" y="698"/>
                    </a:lnTo>
                    <a:lnTo>
                      <a:pt x="479" y="732"/>
                    </a:lnTo>
                    <a:lnTo>
                      <a:pt x="450" y="726"/>
                    </a:lnTo>
                    <a:lnTo>
                      <a:pt x="428" y="670"/>
                    </a:lnTo>
                    <a:lnTo>
                      <a:pt x="405" y="670"/>
                    </a:lnTo>
                    <a:lnTo>
                      <a:pt x="382" y="624"/>
                    </a:lnTo>
                    <a:lnTo>
                      <a:pt x="348" y="618"/>
                    </a:lnTo>
                    <a:lnTo>
                      <a:pt x="296" y="567"/>
                    </a:lnTo>
                    <a:lnTo>
                      <a:pt x="256" y="567"/>
                    </a:lnTo>
                    <a:lnTo>
                      <a:pt x="194" y="528"/>
                    </a:lnTo>
                    <a:lnTo>
                      <a:pt x="159" y="533"/>
                    </a:lnTo>
                    <a:lnTo>
                      <a:pt x="131" y="499"/>
                    </a:lnTo>
                    <a:lnTo>
                      <a:pt x="142" y="443"/>
                    </a:lnTo>
                    <a:lnTo>
                      <a:pt x="182" y="392"/>
                    </a:lnTo>
                    <a:lnTo>
                      <a:pt x="142" y="341"/>
                    </a:lnTo>
                    <a:lnTo>
                      <a:pt x="154" y="312"/>
                    </a:lnTo>
                    <a:lnTo>
                      <a:pt x="131" y="278"/>
                    </a:lnTo>
                    <a:lnTo>
                      <a:pt x="34" y="278"/>
                    </a:lnTo>
                    <a:lnTo>
                      <a:pt x="0" y="193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29" name="Freeform 83"/>
              <p:cNvSpPr>
                <a:spLocks/>
              </p:cNvSpPr>
              <p:nvPr/>
            </p:nvSpPr>
            <p:spPr bwMode="auto">
              <a:xfrm>
                <a:off x="758" y="2709"/>
                <a:ext cx="867" cy="732"/>
              </a:xfrm>
              <a:custGeom>
                <a:avLst/>
                <a:gdLst>
                  <a:gd name="T0" fmla="*/ 0 w 867"/>
                  <a:gd name="T1" fmla="*/ 193 h 732"/>
                  <a:gd name="T2" fmla="*/ 17 w 867"/>
                  <a:gd name="T3" fmla="*/ 170 h 732"/>
                  <a:gd name="T4" fmla="*/ 80 w 867"/>
                  <a:gd name="T5" fmla="*/ 159 h 732"/>
                  <a:gd name="T6" fmla="*/ 154 w 867"/>
                  <a:gd name="T7" fmla="*/ 119 h 732"/>
                  <a:gd name="T8" fmla="*/ 148 w 867"/>
                  <a:gd name="T9" fmla="*/ 91 h 732"/>
                  <a:gd name="T10" fmla="*/ 205 w 867"/>
                  <a:gd name="T11" fmla="*/ 12 h 732"/>
                  <a:gd name="T12" fmla="*/ 228 w 867"/>
                  <a:gd name="T13" fmla="*/ 34 h 732"/>
                  <a:gd name="T14" fmla="*/ 279 w 867"/>
                  <a:gd name="T15" fmla="*/ 0 h 732"/>
                  <a:gd name="T16" fmla="*/ 296 w 867"/>
                  <a:gd name="T17" fmla="*/ 34 h 732"/>
                  <a:gd name="T18" fmla="*/ 319 w 867"/>
                  <a:gd name="T19" fmla="*/ 108 h 732"/>
                  <a:gd name="T20" fmla="*/ 393 w 867"/>
                  <a:gd name="T21" fmla="*/ 165 h 732"/>
                  <a:gd name="T22" fmla="*/ 382 w 867"/>
                  <a:gd name="T23" fmla="*/ 187 h 732"/>
                  <a:gd name="T24" fmla="*/ 410 w 867"/>
                  <a:gd name="T25" fmla="*/ 233 h 732"/>
                  <a:gd name="T26" fmla="*/ 422 w 867"/>
                  <a:gd name="T27" fmla="*/ 290 h 732"/>
                  <a:gd name="T28" fmla="*/ 456 w 867"/>
                  <a:gd name="T29" fmla="*/ 301 h 732"/>
                  <a:gd name="T30" fmla="*/ 530 w 867"/>
                  <a:gd name="T31" fmla="*/ 409 h 732"/>
                  <a:gd name="T32" fmla="*/ 587 w 867"/>
                  <a:gd name="T33" fmla="*/ 403 h 732"/>
                  <a:gd name="T34" fmla="*/ 713 w 867"/>
                  <a:gd name="T35" fmla="*/ 448 h 732"/>
                  <a:gd name="T36" fmla="*/ 719 w 867"/>
                  <a:gd name="T37" fmla="*/ 511 h 732"/>
                  <a:gd name="T38" fmla="*/ 759 w 867"/>
                  <a:gd name="T39" fmla="*/ 505 h 732"/>
                  <a:gd name="T40" fmla="*/ 798 w 867"/>
                  <a:gd name="T41" fmla="*/ 550 h 732"/>
                  <a:gd name="T42" fmla="*/ 838 w 867"/>
                  <a:gd name="T43" fmla="*/ 533 h 732"/>
                  <a:gd name="T44" fmla="*/ 867 w 867"/>
                  <a:gd name="T45" fmla="*/ 596 h 732"/>
                  <a:gd name="T46" fmla="*/ 833 w 867"/>
                  <a:gd name="T47" fmla="*/ 596 h 732"/>
                  <a:gd name="T48" fmla="*/ 816 w 867"/>
                  <a:gd name="T49" fmla="*/ 647 h 732"/>
                  <a:gd name="T50" fmla="*/ 713 w 867"/>
                  <a:gd name="T51" fmla="*/ 704 h 732"/>
                  <a:gd name="T52" fmla="*/ 690 w 867"/>
                  <a:gd name="T53" fmla="*/ 635 h 732"/>
                  <a:gd name="T54" fmla="*/ 650 w 867"/>
                  <a:gd name="T55" fmla="*/ 641 h 732"/>
                  <a:gd name="T56" fmla="*/ 633 w 867"/>
                  <a:gd name="T57" fmla="*/ 670 h 732"/>
                  <a:gd name="T58" fmla="*/ 525 w 867"/>
                  <a:gd name="T59" fmla="*/ 698 h 732"/>
                  <a:gd name="T60" fmla="*/ 479 w 867"/>
                  <a:gd name="T61" fmla="*/ 732 h 732"/>
                  <a:gd name="T62" fmla="*/ 450 w 867"/>
                  <a:gd name="T63" fmla="*/ 726 h 732"/>
                  <a:gd name="T64" fmla="*/ 428 w 867"/>
                  <a:gd name="T65" fmla="*/ 670 h 732"/>
                  <a:gd name="T66" fmla="*/ 405 w 867"/>
                  <a:gd name="T67" fmla="*/ 670 h 732"/>
                  <a:gd name="T68" fmla="*/ 382 w 867"/>
                  <a:gd name="T69" fmla="*/ 624 h 732"/>
                  <a:gd name="T70" fmla="*/ 348 w 867"/>
                  <a:gd name="T71" fmla="*/ 618 h 732"/>
                  <a:gd name="T72" fmla="*/ 296 w 867"/>
                  <a:gd name="T73" fmla="*/ 567 h 732"/>
                  <a:gd name="T74" fmla="*/ 256 w 867"/>
                  <a:gd name="T75" fmla="*/ 567 h 732"/>
                  <a:gd name="T76" fmla="*/ 194 w 867"/>
                  <a:gd name="T77" fmla="*/ 528 h 732"/>
                  <a:gd name="T78" fmla="*/ 159 w 867"/>
                  <a:gd name="T79" fmla="*/ 533 h 732"/>
                  <a:gd name="T80" fmla="*/ 131 w 867"/>
                  <a:gd name="T81" fmla="*/ 499 h 732"/>
                  <a:gd name="T82" fmla="*/ 142 w 867"/>
                  <a:gd name="T83" fmla="*/ 443 h 732"/>
                  <a:gd name="T84" fmla="*/ 182 w 867"/>
                  <a:gd name="T85" fmla="*/ 392 h 732"/>
                  <a:gd name="T86" fmla="*/ 142 w 867"/>
                  <a:gd name="T87" fmla="*/ 341 h 732"/>
                  <a:gd name="T88" fmla="*/ 154 w 867"/>
                  <a:gd name="T89" fmla="*/ 312 h 732"/>
                  <a:gd name="T90" fmla="*/ 131 w 867"/>
                  <a:gd name="T91" fmla="*/ 278 h 732"/>
                  <a:gd name="T92" fmla="*/ 34 w 867"/>
                  <a:gd name="T93" fmla="*/ 278 h 732"/>
                  <a:gd name="T94" fmla="*/ 0 w 867"/>
                  <a:gd name="T95" fmla="*/ 193 h 732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867"/>
                  <a:gd name="T145" fmla="*/ 0 h 732"/>
                  <a:gd name="T146" fmla="*/ 867 w 867"/>
                  <a:gd name="T147" fmla="*/ 732 h 732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867" h="732">
                    <a:moveTo>
                      <a:pt x="0" y="193"/>
                    </a:moveTo>
                    <a:lnTo>
                      <a:pt x="17" y="170"/>
                    </a:lnTo>
                    <a:lnTo>
                      <a:pt x="80" y="159"/>
                    </a:lnTo>
                    <a:lnTo>
                      <a:pt x="154" y="119"/>
                    </a:lnTo>
                    <a:lnTo>
                      <a:pt x="148" y="91"/>
                    </a:lnTo>
                    <a:lnTo>
                      <a:pt x="205" y="12"/>
                    </a:lnTo>
                    <a:lnTo>
                      <a:pt x="228" y="34"/>
                    </a:lnTo>
                    <a:lnTo>
                      <a:pt x="279" y="0"/>
                    </a:lnTo>
                    <a:lnTo>
                      <a:pt x="296" y="34"/>
                    </a:lnTo>
                    <a:lnTo>
                      <a:pt x="319" y="108"/>
                    </a:lnTo>
                    <a:lnTo>
                      <a:pt x="393" y="165"/>
                    </a:lnTo>
                    <a:lnTo>
                      <a:pt x="382" y="187"/>
                    </a:lnTo>
                    <a:lnTo>
                      <a:pt x="410" y="233"/>
                    </a:lnTo>
                    <a:lnTo>
                      <a:pt x="422" y="290"/>
                    </a:lnTo>
                    <a:lnTo>
                      <a:pt x="456" y="301"/>
                    </a:lnTo>
                    <a:lnTo>
                      <a:pt x="530" y="409"/>
                    </a:lnTo>
                    <a:lnTo>
                      <a:pt x="587" y="403"/>
                    </a:lnTo>
                    <a:lnTo>
                      <a:pt x="713" y="448"/>
                    </a:lnTo>
                    <a:lnTo>
                      <a:pt x="719" y="511"/>
                    </a:lnTo>
                    <a:lnTo>
                      <a:pt x="759" y="505"/>
                    </a:lnTo>
                    <a:lnTo>
                      <a:pt x="798" y="550"/>
                    </a:lnTo>
                    <a:lnTo>
                      <a:pt x="838" y="533"/>
                    </a:lnTo>
                    <a:lnTo>
                      <a:pt x="867" y="596"/>
                    </a:lnTo>
                    <a:lnTo>
                      <a:pt x="833" y="596"/>
                    </a:lnTo>
                    <a:lnTo>
                      <a:pt x="816" y="647"/>
                    </a:lnTo>
                    <a:lnTo>
                      <a:pt x="713" y="704"/>
                    </a:lnTo>
                    <a:lnTo>
                      <a:pt x="690" y="635"/>
                    </a:lnTo>
                    <a:lnTo>
                      <a:pt x="650" y="641"/>
                    </a:lnTo>
                    <a:lnTo>
                      <a:pt x="633" y="670"/>
                    </a:lnTo>
                    <a:lnTo>
                      <a:pt x="525" y="698"/>
                    </a:lnTo>
                    <a:lnTo>
                      <a:pt x="479" y="732"/>
                    </a:lnTo>
                    <a:lnTo>
                      <a:pt x="450" y="726"/>
                    </a:lnTo>
                    <a:lnTo>
                      <a:pt x="428" y="670"/>
                    </a:lnTo>
                    <a:lnTo>
                      <a:pt x="405" y="670"/>
                    </a:lnTo>
                    <a:lnTo>
                      <a:pt x="382" y="624"/>
                    </a:lnTo>
                    <a:lnTo>
                      <a:pt x="348" y="618"/>
                    </a:lnTo>
                    <a:lnTo>
                      <a:pt x="296" y="567"/>
                    </a:lnTo>
                    <a:lnTo>
                      <a:pt x="256" y="567"/>
                    </a:lnTo>
                    <a:lnTo>
                      <a:pt x="194" y="528"/>
                    </a:lnTo>
                    <a:lnTo>
                      <a:pt x="159" y="533"/>
                    </a:lnTo>
                    <a:lnTo>
                      <a:pt x="131" y="499"/>
                    </a:lnTo>
                    <a:lnTo>
                      <a:pt x="142" y="443"/>
                    </a:lnTo>
                    <a:lnTo>
                      <a:pt x="182" y="392"/>
                    </a:lnTo>
                    <a:lnTo>
                      <a:pt x="142" y="341"/>
                    </a:lnTo>
                    <a:lnTo>
                      <a:pt x="154" y="312"/>
                    </a:lnTo>
                    <a:lnTo>
                      <a:pt x="131" y="278"/>
                    </a:lnTo>
                    <a:lnTo>
                      <a:pt x="34" y="278"/>
                    </a:lnTo>
                    <a:lnTo>
                      <a:pt x="0" y="193"/>
                    </a:lnTo>
                    <a:close/>
                  </a:path>
                </a:pathLst>
              </a:custGeom>
              <a:noFill/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1" name="Freeform 84"/>
              <p:cNvSpPr>
                <a:spLocks/>
              </p:cNvSpPr>
              <p:nvPr/>
            </p:nvSpPr>
            <p:spPr bwMode="auto">
              <a:xfrm>
                <a:off x="387" y="2823"/>
                <a:ext cx="776" cy="722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177" y="56"/>
                  </a:cxn>
                  <a:cxn ang="0">
                    <a:pos x="211" y="68"/>
                  </a:cxn>
                  <a:cxn ang="0">
                    <a:pos x="296" y="45"/>
                  </a:cxn>
                  <a:cxn ang="0">
                    <a:pos x="331" y="73"/>
                  </a:cxn>
                  <a:cxn ang="0">
                    <a:pos x="365" y="79"/>
                  </a:cxn>
                  <a:cxn ang="0">
                    <a:pos x="399" y="164"/>
                  </a:cxn>
                  <a:cxn ang="0">
                    <a:pos x="496" y="158"/>
                  </a:cxn>
                  <a:cxn ang="0">
                    <a:pos x="525" y="193"/>
                  </a:cxn>
                  <a:cxn ang="0">
                    <a:pos x="513" y="227"/>
                  </a:cxn>
                  <a:cxn ang="0">
                    <a:pos x="548" y="272"/>
                  </a:cxn>
                  <a:cxn ang="0">
                    <a:pos x="513" y="323"/>
                  </a:cxn>
                  <a:cxn ang="0">
                    <a:pos x="502" y="385"/>
                  </a:cxn>
                  <a:cxn ang="0">
                    <a:pos x="530" y="419"/>
                  </a:cxn>
                  <a:cxn ang="0">
                    <a:pos x="565" y="408"/>
                  </a:cxn>
                  <a:cxn ang="0">
                    <a:pos x="633" y="453"/>
                  </a:cxn>
                  <a:cxn ang="0">
                    <a:pos x="667" y="448"/>
                  </a:cxn>
                  <a:cxn ang="0">
                    <a:pos x="713" y="504"/>
                  </a:cxn>
                  <a:cxn ang="0">
                    <a:pos x="759" y="510"/>
                  </a:cxn>
                  <a:cxn ang="0">
                    <a:pos x="776" y="550"/>
                  </a:cxn>
                  <a:cxn ang="0">
                    <a:pos x="742" y="584"/>
                  </a:cxn>
                  <a:cxn ang="0">
                    <a:pos x="753" y="618"/>
                  </a:cxn>
                  <a:cxn ang="0">
                    <a:pos x="702" y="652"/>
                  </a:cxn>
                  <a:cxn ang="0">
                    <a:pos x="673" y="692"/>
                  </a:cxn>
                  <a:cxn ang="0">
                    <a:pos x="616" y="663"/>
                  </a:cxn>
                  <a:cxn ang="0">
                    <a:pos x="559" y="680"/>
                  </a:cxn>
                  <a:cxn ang="0">
                    <a:pos x="508" y="663"/>
                  </a:cxn>
                  <a:cxn ang="0">
                    <a:pos x="485" y="680"/>
                  </a:cxn>
                  <a:cxn ang="0">
                    <a:pos x="439" y="675"/>
                  </a:cxn>
                  <a:cxn ang="0">
                    <a:pos x="393" y="720"/>
                  </a:cxn>
                  <a:cxn ang="0">
                    <a:pos x="279" y="703"/>
                  </a:cxn>
                  <a:cxn ang="0">
                    <a:pos x="245" y="680"/>
                  </a:cxn>
                  <a:cxn ang="0">
                    <a:pos x="251" y="595"/>
                  </a:cxn>
                  <a:cxn ang="0">
                    <a:pos x="165" y="556"/>
                  </a:cxn>
                  <a:cxn ang="0">
                    <a:pos x="114" y="510"/>
                  </a:cxn>
                  <a:cxn ang="0">
                    <a:pos x="125" y="431"/>
                  </a:cxn>
                  <a:cxn ang="0">
                    <a:pos x="171" y="351"/>
                  </a:cxn>
                  <a:cxn ang="0">
                    <a:pos x="62" y="351"/>
                  </a:cxn>
                  <a:cxn ang="0">
                    <a:pos x="17" y="278"/>
                  </a:cxn>
                  <a:cxn ang="0">
                    <a:pos x="17" y="255"/>
                  </a:cxn>
                  <a:cxn ang="0">
                    <a:pos x="40" y="249"/>
                  </a:cxn>
                  <a:cxn ang="0">
                    <a:pos x="34" y="227"/>
                  </a:cxn>
                  <a:cxn ang="0">
                    <a:pos x="0" y="227"/>
                  </a:cxn>
                  <a:cxn ang="0">
                    <a:pos x="34" y="176"/>
                  </a:cxn>
                  <a:cxn ang="0">
                    <a:pos x="62" y="187"/>
                  </a:cxn>
                  <a:cxn ang="0">
                    <a:pos x="57" y="158"/>
                  </a:cxn>
                  <a:cxn ang="0">
                    <a:pos x="74" y="141"/>
                  </a:cxn>
                  <a:cxn ang="0">
                    <a:pos x="62" y="102"/>
                  </a:cxn>
                  <a:cxn ang="0">
                    <a:pos x="80" y="102"/>
                  </a:cxn>
                  <a:cxn ang="0">
                    <a:pos x="91" y="124"/>
                  </a:cxn>
                  <a:cxn ang="0">
                    <a:pos x="108" y="119"/>
                  </a:cxn>
                  <a:cxn ang="0">
                    <a:pos x="108" y="85"/>
                  </a:cxn>
                  <a:cxn ang="0">
                    <a:pos x="125" y="79"/>
                  </a:cxn>
                  <a:cxn ang="0">
                    <a:pos x="125" y="5"/>
                  </a:cxn>
                  <a:cxn ang="0">
                    <a:pos x="148" y="0"/>
                  </a:cxn>
                </a:cxnLst>
                <a:rect l="0" t="0" r="r" b="b"/>
                <a:pathLst>
                  <a:path w="776" h="720">
                    <a:moveTo>
                      <a:pt x="148" y="0"/>
                    </a:moveTo>
                    <a:lnTo>
                      <a:pt x="177" y="56"/>
                    </a:lnTo>
                    <a:lnTo>
                      <a:pt x="211" y="68"/>
                    </a:lnTo>
                    <a:lnTo>
                      <a:pt x="296" y="45"/>
                    </a:lnTo>
                    <a:lnTo>
                      <a:pt x="331" y="73"/>
                    </a:lnTo>
                    <a:lnTo>
                      <a:pt x="365" y="79"/>
                    </a:lnTo>
                    <a:lnTo>
                      <a:pt x="399" y="164"/>
                    </a:lnTo>
                    <a:lnTo>
                      <a:pt x="496" y="158"/>
                    </a:lnTo>
                    <a:lnTo>
                      <a:pt x="525" y="193"/>
                    </a:lnTo>
                    <a:lnTo>
                      <a:pt x="513" y="227"/>
                    </a:lnTo>
                    <a:lnTo>
                      <a:pt x="548" y="272"/>
                    </a:lnTo>
                    <a:lnTo>
                      <a:pt x="513" y="323"/>
                    </a:lnTo>
                    <a:lnTo>
                      <a:pt x="502" y="385"/>
                    </a:lnTo>
                    <a:lnTo>
                      <a:pt x="530" y="419"/>
                    </a:lnTo>
                    <a:lnTo>
                      <a:pt x="565" y="408"/>
                    </a:lnTo>
                    <a:lnTo>
                      <a:pt x="633" y="453"/>
                    </a:lnTo>
                    <a:lnTo>
                      <a:pt x="667" y="448"/>
                    </a:lnTo>
                    <a:lnTo>
                      <a:pt x="713" y="504"/>
                    </a:lnTo>
                    <a:lnTo>
                      <a:pt x="759" y="510"/>
                    </a:lnTo>
                    <a:lnTo>
                      <a:pt x="776" y="550"/>
                    </a:lnTo>
                    <a:lnTo>
                      <a:pt x="742" y="584"/>
                    </a:lnTo>
                    <a:lnTo>
                      <a:pt x="753" y="618"/>
                    </a:lnTo>
                    <a:lnTo>
                      <a:pt x="702" y="652"/>
                    </a:lnTo>
                    <a:lnTo>
                      <a:pt x="673" y="692"/>
                    </a:lnTo>
                    <a:lnTo>
                      <a:pt x="616" y="663"/>
                    </a:lnTo>
                    <a:lnTo>
                      <a:pt x="559" y="680"/>
                    </a:lnTo>
                    <a:lnTo>
                      <a:pt x="508" y="663"/>
                    </a:lnTo>
                    <a:lnTo>
                      <a:pt x="485" y="680"/>
                    </a:lnTo>
                    <a:lnTo>
                      <a:pt x="439" y="675"/>
                    </a:lnTo>
                    <a:lnTo>
                      <a:pt x="393" y="720"/>
                    </a:lnTo>
                    <a:lnTo>
                      <a:pt x="279" y="703"/>
                    </a:lnTo>
                    <a:lnTo>
                      <a:pt x="245" y="680"/>
                    </a:lnTo>
                    <a:lnTo>
                      <a:pt x="251" y="595"/>
                    </a:lnTo>
                    <a:lnTo>
                      <a:pt x="165" y="556"/>
                    </a:lnTo>
                    <a:lnTo>
                      <a:pt x="114" y="510"/>
                    </a:lnTo>
                    <a:lnTo>
                      <a:pt x="125" y="431"/>
                    </a:lnTo>
                    <a:lnTo>
                      <a:pt x="171" y="351"/>
                    </a:lnTo>
                    <a:lnTo>
                      <a:pt x="62" y="351"/>
                    </a:lnTo>
                    <a:lnTo>
                      <a:pt x="17" y="278"/>
                    </a:lnTo>
                    <a:lnTo>
                      <a:pt x="17" y="255"/>
                    </a:lnTo>
                    <a:lnTo>
                      <a:pt x="40" y="249"/>
                    </a:lnTo>
                    <a:lnTo>
                      <a:pt x="34" y="227"/>
                    </a:lnTo>
                    <a:lnTo>
                      <a:pt x="0" y="227"/>
                    </a:lnTo>
                    <a:lnTo>
                      <a:pt x="34" y="176"/>
                    </a:lnTo>
                    <a:lnTo>
                      <a:pt x="62" y="187"/>
                    </a:lnTo>
                    <a:lnTo>
                      <a:pt x="57" y="158"/>
                    </a:lnTo>
                    <a:lnTo>
                      <a:pt x="74" y="141"/>
                    </a:lnTo>
                    <a:lnTo>
                      <a:pt x="62" y="102"/>
                    </a:lnTo>
                    <a:lnTo>
                      <a:pt x="80" y="102"/>
                    </a:lnTo>
                    <a:lnTo>
                      <a:pt x="91" y="124"/>
                    </a:lnTo>
                    <a:lnTo>
                      <a:pt x="108" y="119"/>
                    </a:lnTo>
                    <a:lnTo>
                      <a:pt x="108" y="85"/>
                    </a:lnTo>
                    <a:lnTo>
                      <a:pt x="125" y="79"/>
                    </a:lnTo>
                    <a:lnTo>
                      <a:pt x="125" y="5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31" name="Freeform 85"/>
              <p:cNvSpPr>
                <a:spLocks/>
              </p:cNvSpPr>
              <p:nvPr/>
            </p:nvSpPr>
            <p:spPr bwMode="auto">
              <a:xfrm>
                <a:off x="387" y="2823"/>
                <a:ext cx="776" cy="720"/>
              </a:xfrm>
              <a:custGeom>
                <a:avLst/>
                <a:gdLst>
                  <a:gd name="T0" fmla="*/ 148 w 776"/>
                  <a:gd name="T1" fmla="*/ 0 h 720"/>
                  <a:gd name="T2" fmla="*/ 177 w 776"/>
                  <a:gd name="T3" fmla="*/ 56 h 720"/>
                  <a:gd name="T4" fmla="*/ 211 w 776"/>
                  <a:gd name="T5" fmla="*/ 68 h 720"/>
                  <a:gd name="T6" fmla="*/ 296 w 776"/>
                  <a:gd name="T7" fmla="*/ 45 h 720"/>
                  <a:gd name="T8" fmla="*/ 331 w 776"/>
                  <a:gd name="T9" fmla="*/ 73 h 720"/>
                  <a:gd name="T10" fmla="*/ 365 w 776"/>
                  <a:gd name="T11" fmla="*/ 79 h 720"/>
                  <a:gd name="T12" fmla="*/ 399 w 776"/>
                  <a:gd name="T13" fmla="*/ 164 h 720"/>
                  <a:gd name="T14" fmla="*/ 496 w 776"/>
                  <a:gd name="T15" fmla="*/ 158 h 720"/>
                  <a:gd name="T16" fmla="*/ 525 w 776"/>
                  <a:gd name="T17" fmla="*/ 193 h 720"/>
                  <a:gd name="T18" fmla="*/ 513 w 776"/>
                  <a:gd name="T19" fmla="*/ 227 h 720"/>
                  <a:gd name="T20" fmla="*/ 548 w 776"/>
                  <a:gd name="T21" fmla="*/ 272 h 720"/>
                  <a:gd name="T22" fmla="*/ 513 w 776"/>
                  <a:gd name="T23" fmla="*/ 323 h 720"/>
                  <a:gd name="T24" fmla="*/ 502 w 776"/>
                  <a:gd name="T25" fmla="*/ 385 h 720"/>
                  <a:gd name="T26" fmla="*/ 530 w 776"/>
                  <a:gd name="T27" fmla="*/ 419 h 720"/>
                  <a:gd name="T28" fmla="*/ 565 w 776"/>
                  <a:gd name="T29" fmla="*/ 408 h 720"/>
                  <a:gd name="T30" fmla="*/ 633 w 776"/>
                  <a:gd name="T31" fmla="*/ 453 h 720"/>
                  <a:gd name="T32" fmla="*/ 667 w 776"/>
                  <a:gd name="T33" fmla="*/ 448 h 720"/>
                  <a:gd name="T34" fmla="*/ 713 w 776"/>
                  <a:gd name="T35" fmla="*/ 504 h 720"/>
                  <a:gd name="T36" fmla="*/ 759 w 776"/>
                  <a:gd name="T37" fmla="*/ 510 h 720"/>
                  <a:gd name="T38" fmla="*/ 776 w 776"/>
                  <a:gd name="T39" fmla="*/ 550 h 720"/>
                  <a:gd name="T40" fmla="*/ 742 w 776"/>
                  <a:gd name="T41" fmla="*/ 584 h 720"/>
                  <a:gd name="T42" fmla="*/ 753 w 776"/>
                  <a:gd name="T43" fmla="*/ 618 h 720"/>
                  <a:gd name="T44" fmla="*/ 702 w 776"/>
                  <a:gd name="T45" fmla="*/ 652 h 720"/>
                  <a:gd name="T46" fmla="*/ 673 w 776"/>
                  <a:gd name="T47" fmla="*/ 692 h 720"/>
                  <a:gd name="T48" fmla="*/ 616 w 776"/>
                  <a:gd name="T49" fmla="*/ 663 h 720"/>
                  <a:gd name="T50" fmla="*/ 559 w 776"/>
                  <a:gd name="T51" fmla="*/ 680 h 720"/>
                  <a:gd name="T52" fmla="*/ 508 w 776"/>
                  <a:gd name="T53" fmla="*/ 663 h 720"/>
                  <a:gd name="T54" fmla="*/ 485 w 776"/>
                  <a:gd name="T55" fmla="*/ 680 h 720"/>
                  <a:gd name="T56" fmla="*/ 439 w 776"/>
                  <a:gd name="T57" fmla="*/ 675 h 720"/>
                  <a:gd name="T58" fmla="*/ 393 w 776"/>
                  <a:gd name="T59" fmla="*/ 720 h 720"/>
                  <a:gd name="T60" fmla="*/ 279 w 776"/>
                  <a:gd name="T61" fmla="*/ 703 h 720"/>
                  <a:gd name="T62" fmla="*/ 245 w 776"/>
                  <a:gd name="T63" fmla="*/ 680 h 720"/>
                  <a:gd name="T64" fmla="*/ 251 w 776"/>
                  <a:gd name="T65" fmla="*/ 595 h 720"/>
                  <a:gd name="T66" fmla="*/ 165 w 776"/>
                  <a:gd name="T67" fmla="*/ 556 h 720"/>
                  <a:gd name="T68" fmla="*/ 114 w 776"/>
                  <a:gd name="T69" fmla="*/ 510 h 720"/>
                  <a:gd name="T70" fmla="*/ 125 w 776"/>
                  <a:gd name="T71" fmla="*/ 431 h 720"/>
                  <a:gd name="T72" fmla="*/ 171 w 776"/>
                  <a:gd name="T73" fmla="*/ 351 h 720"/>
                  <a:gd name="T74" fmla="*/ 62 w 776"/>
                  <a:gd name="T75" fmla="*/ 351 h 720"/>
                  <a:gd name="T76" fmla="*/ 17 w 776"/>
                  <a:gd name="T77" fmla="*/ 278 h 720"/>
                  <a:gd name="T78" fmla="*/ 17 w 776"/>
                  <a:gd name="T79" fmla="*/ 255 h 720"/>
                  <a:gd name="T80" fmla="*/ 40 w 776"/>
                  <a:gd name="T81" fmla="*/ 249 h 720"/>
                  <a:gd name="T82" fmla="*/ 34 w 776"/>
                  <a:gd name="T83" fmla="*/ 227 h 720"/>
                  <a:gd name="T84" fmla="*/ 0 w 776"/>
                  <a:gd name="T85" fmla="*/ 227 h 720"/>
                  <a:gd name="T86" fmla="*/ 34 w 776"/>
                  <a:gd name="T87" fmla="*/ 176 h 720"/>
                  <a:gd name="T88" fmla="*/ 62 w 776"/>
                  <a:gd name="T89" fmla="*/ 187 h 720"/>
                  <a:gd name="T90" fmla="*/ 57 w 776"/>
                  <a:gd name="T91" fmla="*/ 158 h 720"/>
                  <a:gd name="T92" fmla="*/ 74 w 776"/>
                  <a:gd name="T93" fmla="*/ 141 h 720"/>
                  <a:gd name="T94" fmla="*/ 62 w 776"/>
                  <a:gd name="T95" fmla="*/ 102 h 720"/>
                  <a:gd name="T96" fmla="*/ 80 w 776"/>
                  <a:gd name="T97" fmla="*/ 102 h 720"/>
                  <a:gd name="T98" fmla="*/ 91 w 776"/>
                  <a:gd name="T99" fmla="*/ 124 h 720"/>
                  <a:gd name="T100" fmla="*/ 108 w 776"/>
                  <a:gd name="T101" fmla="*/ 119 h 720"/>
                  <a:gd name="T102" fmla="*/ 108 w 776"/>
                  <a:gd name="T103" fmla="*/ 85 h 720"/>
                  <a:gd name="T104" fmla="*/ 125 w 776"/>
                  <a:gd name="T105" fmla="*/ 79 h 720"/>
                  <a:gd name="T106" fmla="*/ 125 w 776"/>
                  <a:gd name="T107" fmla="*/ 5 h 720"/>
                  <a:gd name="T108" fmla="*/ 148 w 776"/>
                  <a:gd name="T109" fmla="*/ 0 h 72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776"/>
                  <a:gd name="T166" fmla="*/ 0 h 720"/>
                  <a:gd name="T167" fmla="*/ 776 w 776"/>
                  <a:gd name="T168" fmla="*/ 720 h 72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776" h="720">
                    <a:moveTo>
                      <a:pt x="148" y="0"/>
                    </a:moveTo>
                    <a:lnTo>
                      <a:pt x="177" y="56"/>
                    </a:lnTo>
                    <a:lnTo>
                      <a:pt x="211" y="68"/>
                    </a:lnTo>
                    <a:lnTo>
                      <a:pt x="296" y="45"/>
                    </a:lnTo>
                    <a:lnTo>
                      <a:pt x="331" y="73"/>
                    </a:lnTo>
                    <a:lnTo>
                      <a:pt x="365" y="79"/>
                    </a:lnTo>
                    <a:lnTo>
                      <a:pt x="399" y="164"/>
                    </a:lnTo>
                    <a:lnTo>
                      <a:pt x="496" y="158"/>
                    </a:lnTo>
                    <a:lnTo>
                      <a:pt x="525" y="193"/>
                    </a:lnTo>
                    <a:lnTo>
                      <a:pt x="513" y="227"/>
                    </a:lnTo>
                    <a:lnTo>
                      <a:pt x="548" y="272"/>
                    </a:lnTo>
                    <a:lnTo>
                      <a:pt x="513" y="323"/>
                    </a:lnTo>
                    <a:lnTo>
                      <a:pt x="502" y="385"/>
                    </a:lnTo>
                    <a:lnTo>
                      <a:pt x="530" y="419"/>
                    </a:lnTo>
                    <a:lnTo>
                      <a:pt x="565" y="408"/>
                    </a:lnTo>
                    <a:lnTo>
                      <a:pt x="633" y="453"/>
                    </a:lnTo>
                    <a:lnTo>
                      <a:pt x="667" y="448"/>
                    </a:lnTo>
                    <a:lnTo>
                      <a:pt x="713" y="504"/>
                    </a:lnTo>
                    <a:lnTo>
                      <a:pt x="759" y="510"/>
                    </a:lnTo>
                    <a:lnTo>
                      <a:pt x="776" y="550"/>
                    </a:lnTo>
                    <a:lnTo>
                      <a:pt x="742" y="584"/>
                    </a:lnTo>
                    <a:lnTo>
                      <a:pt x="753" y="618"/>
                    </a:lnTo>
                    <a:lnTo>
                      <a:pt x="702" y="652"/>
                    </a:lnTo>
                    <a:lnTo>
                      <a:pt x="673" y="692"/>
                    </a:lnTo>
                    <a:lnTo>
                      <a:pt x="616" y="663"/>
                    </a:lnTo>
                    <a:lnTo>
                      <a:pt x="559" y="680"/>
                    </a:lnTo>
                    <a:lnTo>
                      <a:pt x="508" y="663"/>
                    </a:lnTo>
                    <a:lnTo>
                      <a:pt x="485" y="680"/>
                    </a:lnTo>
                    <a:lnTo>
                      <a:pt x="439" y="675"/>
                    </a:lnTo>
                    <a:lnTo>
                      <a:pt x="393" y="720"/>
                    </a:lnTo>
                    <a:lnTo>
                      <a:pt x="279" y="703"/>
                    </a:lnTo>
                    <a:lnTo>
                      <a:pt x="245" y="680"/>
                    </a:lnTo>
                    <a:lnTo>
                      <a:pt x="251" y="595"/>
                    </a:lnTo>
                    <a:lnTo>
                      <a:pt x="165" y="556"/>
                    </a:lnTo>
                    <a:lnTo>
                      <a:pt x="114" y="510"/>
                    </a:lnTo>
                    <a:lnTo>
                      <a:pt x="125" y="431"/>
                    </a:lnTo>
                    <a:lnTo>
                      <a:pt x="171" y="351"/>
                    </a:lnTo>
                    <a:lnTo>
                      <a:pt x="62" y="351"/>
                    </a:lnTo>
                    <a:lnTo>
                      <a:pt x="17" y="278"/>
                    </a:lnTo>
                    <a:lnTo>
                      <a:pt x="17" y="255"/>
                    </a:lnTo>
                    <a:lnTo>
                      <a:pt x="40" y="249"/>
                    </a:lnTo>
                    <a:lnTo>
                      <a:pt x="34" y="227"/>
                    </a:lnTo>
                    <a:lnTo>
                      <a:pt x="0" y="227"/>
                    </a:lnTo>
                    <a:lnTo>
                      <a:pt x="34" y="176"/>
                    </a:lnTo>
                    <a:lnTo>
                      <a:pt x="62" y="187"/>
                    </a:lnTo>
                    <a:lnTo>
                      <a:pt x="57" y="158"/>
                    </a:lnTo>
                    <a:lnTo>
                      <a:pt x="74" y="141"/>
                    </a:lnTo>
                    <a:lnTo>
                      <a:pt x="62" y="102"/>
                    </a:lnTo>
                    <a:lnTo>
                      <a:pt x="80" y="102"/>
                    </a:lnTo>
                    <a:lnTo>
                      <a:pt x="91" y="124"/>
                    </a:lnTo>
                    <a:lnTo>
                      <a:pt x="108" y="119"/>
                    </a:lnTo>
                    <a:lnTo>
                      <a:pt x="108" y="85"/>
                    </a:lnTo>
                    <a:lnTo>
                      <a:pt x="125" y="79"/>
                    </a:lnTo>
                    <a:lnTo>
                      <a:pt x="125" y="5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FFC000"/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3" name="Freeform 86"/>
              <p:cNvSpPr>
                <a:spLocks/>
              </p:cNvSpPr>
              <p:nvPr/>
            </p:nvSpPr>
            <p:spPr bwMode="auto">
              <a:xfrm>
                <a:off x="2399" y="3566"/>
                <a:ext cx="683" cy="443"/>
              </a:xfrm>
              <a:custGeom>
                <a:avLst/>
                <a:gdLst/>
                <a:ahLst/>
                <a:cxnLst>
                  <a:cxn ang="0">
                    <a:pos x="35" y="312"/>
                  </a:cxn>
                  <a:cxn ang="0">
                    <a:pos x="0" y="204"/>
                  </a:cxn>
                  <a:cxn ang="0">
                    <a:pos x="29" y="187"/>
                  </a:cxn>
                  <a:cxn ang="0">
                    <a:pos x="35" y="147"/>
                  </a:cxn>
                  <a:cxn ang="0">
                    <a:pos x="63" y="153"/>
                  </a:cxn>
                  <a:cxn ang="0">
                    <a:pos x="86" y="130"/>
                  </a:cxn>
                  <a:cxn ang="0">
                    <a:pos x="92" y="79"/>
                  </a:cxn>
                  <a:cxn ang="0">
                    <a:pos x="137" y="34"/>
                  </a:cxn>
                  <a:cxn ang="0">
                    <a:pos x="183" y="17"/>
                  </a:cxn>
                  <a:cxn ang="0">
                    <a:pos x="223" y="28"/>
                  </a:cxn>
                  <a:cxn ang="0">
                    <a:pos x="257" y="79"/>
                  </a:cxn>
                  <a:cxn ang="0">
                    <a:pos x="291" y="79"/>
                  </a:cxn>
                  <a:cxn ang="0">
                    <a:pos x="291" y="28"/>
                  </a:cxn>
                  <a:cxn ang="0">
                    <a:pos x="383" y="39"/>
                  </a:cxn>
                  <a:cxn ang="0">
                    <a:pos x="463" y="0"/>
                  </a:cxn>
                  <a:cxn ang="0">
                    <a:pos x="491" y="28"/>
                  </a:cxn>
                  <a:cxn ang="0">
                    <a:pos x="525" y="0"/>
                  </a:cxn>
                  <a:cxn ang="0">
                    <a:pos x="577" y="17"/>
                  </a:cxn>
                  <a:cxn ang="0">
                    <a:pos x="617" y="0"/>
                  </a:cxn>
                  <a:cxn ang="0">
                    <a:pos x="668" y="11"/>
                  </a:cxn>
                  <a:cxn ang="0">
                    <a:pos x="668" y="62"/>
                  </a:cxn>
                  <a:cxn ang="0">
                    <a:pos x="685" y="79"/>
                  </a:cxn>
                  <a:cxn ang="0">
                    <a:pos x="657" y="102"/>
                  </a:cxn>
                  <a:cxn ang="0">
                    <a:pos x="634" y="85"/>
                  </a:cxn>
                  <a:cxn ang="0">
                    <a:pos x="617" y="107"/>
                  </a:cxn>
                  <a:cxn ang="0">
                    <a:pos x="582" y="102"/>
                  </a:cxn>
                  <a:cxn ang="0">
                    <a:pos x="577" y="119"/>
                  </a:cxn>
                  <a:cxn ang="0">
                    <a:pos x="605" y="147"/>
                  </a:cxn>
                  <a:cxn ang="0">
                    <a:pos x="588" y="175"/>
                  </a:cxn>
                  <a:cxn ang="0">
                    <a:pos x="560" y="193"/>
                  </a:cxn>
                  <a:cxn ang="0">
                    <a:pos x="560" y="227"/>
                  </a:cxn>
                  <a:cxn ang="0">
                    <a:pos x="582" y="244"/>
                  </a:cxn>
                  <a:cxn ang="0">
                    <a:pos x="582" y="278"/>
                  </a:cxn>
                  <a:cxn ang="0">
                    <a:pos x="537" y="283"/>
                  </a:cxn>
                  <a:cxn ang="0">
                    <a:pos x="525" y="323"/>
                  </a:cxn>
                  <a:cxn ang="0">
                    <a:pos x="497" y="340"/>
                  </a:cxn>
                  <a:cxn ang="0">
                    <a:pos x="480" y="397"/>
                  </a:cxn>
                  <a:cxn ang="0">
                    <a:pos x="423" y="357"/>
                  </a:cxn>
                  <a:cxn ang="0">
                    <a:pos x="394" y="374"/>
                  </a:cxn>
                  <a:cxn ang="0">
                    <a:pos x="365" y="357"/>
                  </a:cxn>
                  <a:cxn ang="0">
                    <a:pos x="314" y="380"/>
                  </a:cxn>
                  <a:cxn ang="0">
                    <a:pos x="263" y="374"/>
                  </a:cxn>
                  <a:cxn ang="0">
                    <a:pos x="206" y="425"/>
                  </a:cxn>
                  <a:cxn ang="0">
                    <a:pos x="166" y="436"/>
                  </a:cxn>
                  <a:cxn ang="0">
                    <a:pos x="171" y="408"/>
                  </a:cxn>
                  <a:cxn ang="0">
                    <a:pos x="120" y="397"/>
                  </a:cxn>
                  <a:cxn ang="0">
                    <a:pos x="120" y="363"/>
                  </a:cxn>
                  <a:cxn ang="0">
                    <a:pos x="80" y="363"/>
                  </a:cxn>
                  <a:cxn ang="0">
                    <a:pos x="46" y="340"/>
                  </a:cxn>
                  <a:cxn ang="0">
                    <a:pos x="35" y="312"/>
                  </a:cxn>
                </a:cxnLst>
                <a:rect l="0" t="0" r="r" b="b"/>
                <a:pathLst>
                  <a:path w="685" h="436">
                    <a:moveTo>
                      <a:pt x="35" y="312"/>
                    </a:moveTo>
                    <a:lnTo>
                      <a:pt x="0" y="204"/>
                    </a:lnTo>
                    <a:lnTo>
                      <a:pt x="29" y="187"/>
                    </a:lnTo>
                    <a:lnTo>
                      <a:pt x="35" y="147"/>
                    </a:lnTo>
                    <a:lnTo>
                      <a:pt x="63" y="153"/>
                    </a:lnTo>
                    <a:lnTo>
                      <a:pt x="86" y="130"/>
                    </a:lnTo>
                    <a:lnTo>
                      <a:pt x="92" y="79"/>
                    </a:lnTo>
                    <a:lnTo>
                      <a:pt x="137" y="34"/>
                    </a:lnTo>
                    <a:lnTo>
                      <a:pt x="183" y="17"/>
                    </a:lnTo>
                    <a:lnTo>
                      <a:pt x="223" y="28"/>
                    </a:lnTo>
                    <a:lnTo>
                      <a:pt x="257" y="79"/>
                    </a:lnTo>
                    <a:lnTo>
                      <a:pt x="291" y="79"/>
                    </a:lnTo>
                    <a:lnTo>
                      <a:pt x="291" y="28"/>
                    </a:lnTo>
                    <a:lnTo>
                      <a:pt x="383" y="39"/>
                    </a:lnTo>
                    <a:lnTo>
                      <a:pt x="463" y="0"/>
                    </a:lnTo>
                    <a:lnTo>
                      <a:pt x="491" y="28"/>
                    </a:lnTo>
                    <a:lnTo>
                      <a:pt x="525" y="0"/>
                    </a:lnTo>
                    <a:lnTo>
                      <a:pt x="577" y="17"/>
                    </a:lnTo>
                    <a:lnTo>
                      <a:pt x="617" y="0"/>
                    </a:lnTo>
                    <a:lnTo>
                      <a:pt x="668" y="11"/>
                    </a:lnTo>
                    <a:lnTo>
                      <a:pt x="668" y="62"/>
                    </a:lnTo>
                    <a:lnTo>
                      <a:pt x="685" y="79"/>
                    </a:lnTo>
                    <a:lnTo>
                      <a:pt x="657" y="102"/>
                    </a:lnTo>
                    <a:lnTo>
                      <a:pt x="634" y="85"/>
                    </a:lnTo>
                    <a:lnTo>
                      <a:pt x="617" y="107"/>
                    </a:lnTo>
                    <a:lnTo>
                      <a:pt x="582" y="102"/>
                    </a:lnTo>
                    <a:lnTo>
                      <a:pt x="577" y="119"/>
                    </a:lnTo>
                    <a:lnTo>
                      <a:pt x="605" y="147"/>
                    </a:lnTo>
                    <a:lnTo>
                      <a:pt x="588" y="175"/>
                    </a:lnTo>
                    <a:lnTo>
                      <a:pt x="560" y="193"/>
                    </a:lnTo>
                    <a:lnTo>
                      <a:pt x="560" y="227"/>
                    </a:lnTo>
                    <a:lnTo>
                      <a:pt x="582" y="244"/>
                    </a:lnTo>
                    <a:lnTo>
                      <a:pt x="582" y="278"/>
                    </a:lnTo>
                    <a:lnTo>
                      <a:pt x="537" y="283"/>
                    </a:lnTo>
                    <a:lnTo>
                      <a:pt x="525" y="323"/>
                    </a:lnTo>
                    <a:lnTo>
                      <a:pt x="497" y="340"/>
                    </a:lnTo>
                    <a:lnTo>
                      <a:pt x="480" y="397"/>
                    </a:lnTo>
                    <a:lnTo>
                      <a:pt x="423" y="357"/>
                    </a:lnTo>
                    <a:lnTo>
                      <a:pt x="394" y="374"/>
                    </a:lnTo>
                    <a:lnTo>
                      <a:pt x="365" y="357"/>
                    </a:lnTo>
                    <a:lnTo>
                      <a:pt x="314" y="380"/>
                    </a:lnTo>
                    <a:lnTo>
                      <a:pt x="263" y="374"/>
                    </a:lnTo>
                    <a:lnTo>
                      <a:pt x="206" y="425"/>
                    </a:lnTo>
                    <a:lnTo>
                      <a:pt x="166" y="436"/>
                    </a:lnTo>
                    <a:lnTo>
                      <a:pt x="171" y="408"/>
                    </a:lnTo>
                    <a:lnTo>
                      <a:pt x="120" y="397"/>
                    </a:lnTo>
                    <a:lnTo>
                      <a:pt x="120" y="363"/>
                    </a:lnTo>
                    <a:lnTo>
                      <a:pt x="80" y="363"/>
                    </a:lnTo>
                    <a:lnTo>
                      <a:pt x="46" y="340"/>
                    </a:lnTo>
                    <a:lnTo>
                      <a:pt x="35" y="312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4" name="Freeform 87"/>
              <p:cNvSpPr>
                <a:spLocks/>
              </p:cNvSpPr>
              <p:nvPr/>
            </p:nvSpPr>
            <p:spPr bwMode="auto">
              <a:xfrm>
                <a:off x="2399" y="3566"/>
                <a:ext cx="683" cy="436"/>
              </a:xfrm>
              <a:custGeom>
                <a:avLst/>
                <a:gdLst>
                  <a:gd name="T0" fmla="*/ 35 w 685"/>
                  <a:gd name="T1" fmla="*/ 312 h 436"/>
                  <a:gd name="T2" fmla="*/ 0 w 685"/>
                  <a:gd name="T3" fmla="*/ 204 h 436"/>
                  <a:gd name="T4" fmla="*/ 29 w 685"/>
                  <a:gd name="T5" fmla="*/ 187 h 436"/>
                  <a:gd name="T6" fmla="*/ 35 w 685"/>
                  <a:gd name="T7" fmla="*/ 147 h 436"/>
                  <a:gd name="T8" fmla="*/ 63 w 685"/>
                  <a:gd name="T9" fmla="*/ 153 h 436"/>
                  <a:gd name="T10" fmla="*/ 86 w 685"/>
                  <a:gd name="T11" fmla="*/ 130 h 436"/>
                  <a:gd name="T12" fmla="*/ 92 w 685"/>
                  <a:gd name="T13" fmla="*/ 79 h 436"/>
                  <a:gd name="T14" fmla="*/ 137 w 685"/>
                  <a:gd name="T15" fmla="*/ 34 h 436"/>
                  <a:gd name="T16" fmla="*/ 183 w 685"/>
                  <a:gd name="T17" fmla="*/ 17 h 436"/>
                  <a:gd name="T18" fmla="*/ 223 w 685"/>
                  <a:gd name="T19" fmla="*/ 28 h 436"/>
                  <a:gd name="T20" fmla="*/ 257 w 685"/>
                  <a:gd name="T21" fmla="*/ 79 h 436"/>
                  <a:gd name="T22" fmla="*/ 291 w 685"/>
                  <a:gd name="T23" fmla="*/ 79 h 436"/>
                  <a:gd name="T24" fmla="*/ 291 w 685"/>
                  <a:gd name="T25" fmla="*/ 28 h 436"/>
                  <a:gd name="T26" fmla="*/ 383 w 685"/>
                  <a:gd name="T27" fmla="*/ 39 h 436"/>
                  <a:gd name="T28" fmla="*/ 463 w 685"/>
                  <a:gd name="T29" fmla="*/ 0 h 436"/>
                  <a:gd name="T30" fmla="*/ 491 w 685"/>
                  <a:gd name="T31" fmla="*/ 28 h 436"/>
                  <a:gd name="T32" fmla="*/ 525 w 685"/>
                  <a:gd name="T33" fmla="*/ 0 h 436"/>
                  <a:gd name="T34" fmla="*/ 577 w 685"/>
                  <a:gd name="T35" fmla="*/ 17 h 436"/>
                  <a:gd name="T36" fmla="*/ 617 w 685"/>
                  <a:gd name="T37" fmla="*/ 0 h 436"/>
                  <a:gd name="T38" fmla="*/ 668 w 685"/>
                  <a:gd name="T39" fmla="*/ 11 h 436"/>
                  <a:gd name="T40" fmla="*/ 668 w 685"/>
                  <a:gd name="T41" fmla="*/ 62 h 436"/>
                  <a:gd name="T42" fmla="*/ 685 w 685"/>
                  <a:gd name="T43" fmla="*/ 79 h 436"/>
                  <a:gd name="T44" fmla="*/ 657 w 685"/>
                  <a:gd name="T45" fmla="*/ 102 h 436"/>
                  <a:gd name="T46" fmla="*/ 634 w 685"/>
                  <a:gd name="T47" fmla="*/ 85 h 436"/>
                  <a:gd name="T48" fmla="*/ 617 w 685"/>
                  <a:gd name="T49" fmla="*/ 107 h 436"/>
                  <a:gd name="T50" fmla="*/ 582 w 685"/>
                  <a:gd name="T51" fmla="*/ 102 h 436"/>
                  <a:gd name="T52" fmla="*/ 577 w 685"/>
                  <a:gd name="T53" fmla="*/ 119 h 436"/>
                  <a:gd name="T54" fmla="*/ 605 w 685"/>
                  <a:gd name="T55" fmla="*/ 147 h 436"/>
                  <a:gd name="T56" fmla="*/ 588 w 685"/>
                  <a:gd name="T57" fmla="*/ 175 h 436"/>
                  <a:gd name="T58" fmla="*/ 560 w 685"/>
                  <a:gd name="T59" fmla="*/ 193 h 436"/>
                  <a:gd name="T60" fmla="*/ 560 w 685"/>
                  <a:gd name="T61" fmla="*/ 227 h 436"/>
                  <a:gd name="T62" fmla="*/ 582 w 685"/>
                  <a:gd name="T63" fmla="*/ 244 h 436"/>
                  <a:gd name="T64" fmla="*/ 582 w 685"/>
                  <a:gd name="T65" fmla="*/ 278 h 436"/>
                  <a:gd name="T66" fmla="*/ 537 w 685"/>
                  <a:gd name="T67" fmla="*/ 283 h 436"/>
                  <a:gd name="T68" fmla="*/ 525 w 685"/>
                  <a:gd name="T69" fmla="*/ 323 h 436"/>
                  <a:gd name="T70" fmla="*/ 497 w 685"/>
                  <a:gd name="T71" fmla="*/ 340 h 436"/>
                  <a:gd name="T72" fmla="*/ 480 w 685"/>
                  <a:gd name="T73" fmla="*/ 397 h 436"/>
                  <a:gd name="T74" fmla="*/ 423 w 685"/>
                  <a:gd name="T75" fmla="*/ 357 h 436"/>
                  <a:gd name="T76" fmla="*/ 394 w 685"/>
                  <a:gd name="T77" fmla="*/ 374 h 436"/>
                  <a:gd name="T78" fmla="*/ 365 w 685"/>
                  <a:gd name="T79" fmla="*/ 357 h 436"/>
                  <a:gd name="T80" fmla="*/ 314 w 685"/>
                  <a:gd name="T81" fmla="*/ 380 h 436"/>
                  <a:gd name="T82" fmla="*/ 263 w 685"/>
                  <a:gd name="T83" fmla="*/ 374 h 436"/>
                  <a:gd name="T84" fmla="*/ 206 w 685"/>
                  <a:gd name="T85" fmla="*/ 425 h 436"/>
                  <a:gd name="T86" fmla="*/ 166 w 685"/>
                  <a:gd name="T87" fmla="*/ 436 h 436"/>
                  <a:gd name="T88" fmla="*/ 171 w 685"/>
                  <a:gd name="T89" fmla="*/ 408 h 436"/>
                  <a:gd name="T90" fmla="*/ 120 w 685"/>
                  <a:gd name="T91" fmla="*/ 397 h 436"/>
                  <a:gd name="T92" fmla="*/ 120 w 685"/>
                  <a:gd name="T93" fmla="*/ 363 h 436"/>
                  <a:gd name="T94" fmla="*/ 80 w 685"/>
                  <a:gd name="T95" fmla="*/ 363 h 436"/>
                  <a:gd name="T96" fmla="*/ 46 w 685"/>
                  <a:gd name="T97" fmla="*/ 340 h 436"/>
                  <a:gd name="T98" fmla="*/ 35 w 685"/>
                  <a:gd name="T99" fmla="*/ 312 h 4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685"/>
                  <a:gd name="T151" fmla="*/ 0 h 436"/>
                  <a:gd name="T152" fmla="*/ 685 w 685"/>
                  <a:gd name="T153" fmla="*/ 436 h 4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685" h="436">
                    <a:moveTo>
                      <a:pt x="35" y="312"/>
                    </a:moveTo>
                    <a:lnTo>
                      <a:pt x="0" y="204"/>
                    </a:lnTo>
                    <a:lnTo>
                      <a:pt x="29" y="187"/>
                    </a:lnTo>
                    <a:lnTo>
                      <a:pt x="35" y="147"/>
                    </a:lnTo>
                    <a:lnTo>
                      <a:pt x="63" y="153"/>
                    </a:lnTo>
                    <a:lnTo>
                      <a:pt x="86" y="130"/>
                    </a:lnTo>
                    <a:lnTo>
                      <a:pt x="92" y="79"/>
                    </a:lnTo>
                    <a:lnTo>
                      <a:pt x="137" y="34"/>
                    </a:lnTo>
                    <a:lnTo>
                      <a:pt x="183" y="17"/>
                    </a:lnTo>
                    <a:lnTo>
                      <a:pt x="223" y="28"/>
                    </a:lnTo>
                    <a:lnTo>
                      <a:pt x="257" y="79"/>
                    </a:lnTo>
                    <a:lnTo>
                      <a:pt x="291" y="79"/>
                    </a:lnTo>
                    <a:lnTo>
                      <a:pt x="291" y="28"/>
                    </a:lnTo>
                    <a:lnTo>
                      <a:pt x="383" y="39"/>
                    </a:lnTo>
                    <a:lnTo>
                      <a:pt x="463" y="0"/>
                    </a:lnTo>
                    <a:lnTo>
                      <a:pt x="491" y="28"/>
                    </a:lnTo>
                    <a:lnTo>
                      <a:pt x="525" y="0"/>
                    </a:lnTo>
                    <a:lnTo>
                      <a:pt x="577" y="17"/>
                    </a:lnTo>
                    <a:lnTo>
                      <a:pt x="617" y="0"/>
                    </a:lnTo>
                    <a:lnTo>
                      <a:pt x="668" y="11"/>
                    </a:lnTo>
                    <a:lnTo>
                      <a:pt x="668" y="62"/>
                    </a:lnTo>
                    <a:lnTo>
                      <a:pt x="685" y="79"/>
                    </a:lnTo>
                    <a:lnTo>
                      <a:pt x="657" y="102"/>
                    </a:lnTo>
                    <a:lnTo>
                      <a:pt x="634" y="85"/>
                    </a:lnTo>
                    <a:lnTo>
                      <a:pt x="617" y="107"/>
                    </a:lnTo>
                    <a:lnTo>
                      <a:pt x="582" y="102"/>
                    </a:lnTo>
                    <a:lnTo>
                      <a:pt x="577" y="119"/>
                    </a:lnTo>
                    <a:lnTo>
                      <a:pt x="605" y="147"/>
                    </a:lnTo>
                    <a:lnTo>
                      <a:pt x="588" y="175"/>
                    </a:lnTo>
                    <a:lnTo>
                      <a:pt x="560" y="193"/>
                    </a:lnTo>
                    <a:lnTo>
                      <a:pt x="560" y="227"/>
                    </a:lnTo>
                    <a:lnTo>
                      <a:pt x="582" y="244"/>
                    </a:lnTo>
                    <a:lnTo>
                      <a:pt x="582" y="278"/>
                    </a:lnTo>
                    <a:lnTo>
                      <a:pt x="537" y="283"/>
                    </a:lnTo>
                    <a:lnTo>
                      <a:pt x="525" y="323"/>
                    </a:lnTo>
                    <a:lnTo>
                      <a:pt x="497" y="340"/>
                    </a:lnTo>
                    <a:lnTo>
                      <a:pt x="480" y="397"/>
                    </a:lnTo>
                    <a:lnTo>
                      <a:pt x="423" y="357"/>
                    </a:lnTo>
                    <a:lnTo>
                      <a:pt x="394" y="374"/>
                    </a:lnTo>
                    <a:lnTo>
                      <a:pt x="365" y="357"/>
                    </a:lnTo>
                    <a:lnTo>
                      <a:pt x="314" y="380"/>
                    </a:lnTo>
                    <a:lnTo>
                      <a:pt x="263" y="374"/>
                    </a:lnTo>
                    <a:lnTo>
                      <a:pt x="206" y="425"/>
                    </a:lnTo>
                    <a:lnTo>
                      <a:pt x="166" y="436"/>
                    </a:lnTo>
                    <a:lnTo>
                      <a:pt x="171" y="408"/>
                    </a:lnTo>
                    <a:lnTo>
                      <a:pt x="120" y="397"/>
                    </a:lnTo>
                    <a:lnTo>
                      <a:pt x="120" y="363"/>
                    </a:lnTo>
                    <a:lnTo>
                      <a:pt x="80" y="363"/>
                    </a:lnTo>
                    <a:lnTo>
                      <a:pt x="46" y="340"/>
                    </a:lnTo>
                    <a:lnTo>
                      <a:pt x="35" y="312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anose="020B0604020202020204" pitchFamily="34" charset="0"/>
                </a:endParaRPr>
              </a:p>
            </p:txBody>
          </p:sp>
          <p:sp>
            <p:nvSpPr>
              <p:cNvPr id="255" name="Freeform 88"/>
              <p:cNvSpPr>
                <a:spLocks/>
              </p:cNvSpPr>
              <p:nvPr/>
            </p:nvSpPr>
            <p:spPr bwMode="auto">
              <a:xfrm>
                <a:off x="1671" y="3350"/>
                <a:ext cx="496" cy="681"/>
              </a:xfrm>
              <a:custGeom>
                <a:avLst/>
                <a:gdLst/>
                <a:ahLst/>
                <a:cxnLst>
                  <a:cxn ang="0">
                    <a:pos x="5" y="97"/>
                  </a:cxn>
                  <a:cxn ang="0">
                    <a:pos x="34" y="102"/>
                  </a:cxn>
                  <a:cxn ang="0">
                    <a:pos x="91" y="63"/>
                  </a:cxn>
                  <a:cxn ang="0">
                    <a:pos x="131" y="51"/>
                  </a:cxn>
                  <a:cxn ang="0">
                    <a:pos x="165" y="63"/>
                  </a:cxn>
                  <a:cxn ang="0">
                    <a:pos x="222" y="0"/>
                  </a:cxn>
                  <a:cxn ang="0">
                    <a:pos x="251" y="40"/>
                  </a:cxn>
                  <a:cxn ang="0">
                    <a:pos x="291" y="34"/>
                  </a:cxn>
                  <a:cxn ang="0">
                    <a:pos x="319" y="0"/>
                  </a:cxn>
                  <a:cxn ang="0">
                    <a:pos x="336" y="11"/>
                  </a:cxn>
                  <a:cxn ang="0">
                    <a:pos x="336" y="40"/>
                  </a:cxn>
                  <a:cxn ang="0">
                    <a:pos x="410" y="119"/>
                  </a:cxn>
                  <a:cxn ang="0">
                    <a:pos x="388" y="153"/>
                  </a:cxn>
                  <a:cxn ang="0">
                    <a:pos x="428" y="210"/>
                  </a:cxn>
                  <a:cxn ang="0">
                    <a:pos x="422" y="238"/>
                  </a:cxn>
                  <a:cxn ang="0">
                    <a:pos x="445" y="272"/>
                  </a:cxn>
                  <a:cxn ang="0">
                    <a:pos x="439" y="374"/>
                  </a:cxn>
                  <a:cxn ang="0">
                    <a:pos x="496" y="403"/>
                  </a:cxn>
                  <a:cxn ang="0">
                    <a:pos x="479" y="437"/>
                  </a:cxn>
                  <a:cxn ang="0">
                    <a:pos x="496" y="488"/>
                  </a:cxn>
                  <a:cxn ang="0">
                    <a:pos x="468" y="494"/>
                  </a:cxn>
                  <a:cxn ang="0">
                    <a:pos x="456" y="533"/>
                  </a:cxn>
                  <a:cxn ang="0">
                    <a:pos x="428" y="545"/>
                  </a:cxn>
                  <a:cxn ang="0">
                    <a:pos x="428" y="607"/>
                  </a:cxn>
                  <a:cxn ang="0">
                    <a:pos x="416" y="618"/>
                  </a:cxn>
                  <a:cxn ang="0">
                    <a:pos x="342" y="596"/>
                  </a:cxn>
                  <a:cxn ang="0">
                    <a:pos x="342" y="647"/>
                  </a:cxn>
                  <a:cxn ang="0">
                    <a:pos x="331" y="681"/>
                  </a:cxn>
                  <a:cxn ang="0">
                    <a:pos x="205" y="607"/>
                  </a:cxn>
                  <a:cxn ang="0">
                    <a:pos x="154" y="635"/>
                  </a:cxn>
                  <a:cxn ang="0">
                    <a:pos x="148" y="601"/>
                  </a:cxn>
                  <a:cxn ang="0">
                    <a:pos x="125" y="579"/>
                  </a:cxn>
                  <a:cxn ang="0">
                    <a:pos x="125" y="545"/>
                  </a:cxn>
                  <a:cxn ang="0">
                    <a:pos x="108" y="511"/>
                  </a:cxn>
                  <a:cxn ang="0">
                    <a:pos x="45" y="516"/>
                  </a:cxn>
                  <a:cxn ang="0">
                    <a:pos x="22" y="477"/>
                  </a:cxn>
                  <a:cxn ang="0">
                    <a:pos x="34" y="403"/>
                  </a:cxn>
                  <a:cxn ang="0">
                    <a:pos x="5" y="397"/>
                  </a:cxn>
                  <a:cxn ang="0">
                    <a:pos x="0" y="374"/>
                  </a:cxn>
                  <a:cxn ang="0">
                    <a:pos x="34" y="340"/>
                  </a:cxn>
                  <a:cxn ang="0">
                    <a:pos x="11" y="295"/>
                  </a:cxn>
                  <a:cxn ang="0">
                    <a:pos x="62" y="221"/>
                  </a:cxn>
                  <a:cxn ang="0">
                    <a:pos x="57" y="187"/>
                  </a:cxn>
                  <a:cxn ang="0">
                    <a:pos x="11" y="182"/>
                  </a:cxn>
                  <a:cxn ang="0">
                    <a:pos x="0" y="136"/>
                  </a:cxn>
                  <a:cxn ang="0">
                    <a:pos x="5" y="97"/>
                  </a:cxn>
                </a:cxnLst>
                <a:rect l="0" t="0" r="r" b="b"/>
                <a:pathLst>
                  <a:path w="496" h="681">
                    <a:moveTo>
                      <a:pt x="5" y="97"/>
                    </a:moveTo>
                    <a:lnTo>
                      <a:pt x="34" y="102"/>
                    </a:lnTo>
                    <a:lnTo>
                      <a:pt x="91" y="63"/>
                    </a:lnTo>
                    <a:lnTo>
                      <a:pt x="131" y="51"/>
                    </a:lnTo>
                    <a:lnTo>
                      <a:pt x="165" y="63"/>
                    </a:lnTo>
                    <a:lnTo>
                      <a:pt x="222" y="0"/>
                    </a:lnTo>
                    <a:lnTo>
                      <a:pt x="251" y="40"/>
                    </a:lnTo>
                    <a:lnTo>
                      <a:pt x="291" y="34"/>
                    </a:lnTo>
                    <a:lnTo>
                      <a:pt x="319" y="0"/>
                    </a:lnTo>
                    <a:lnTo>
                      <a:pt x="336" y="11"/>
                    </a:lnTo>
                    <a:lnTo>
                      <a:pt x="336" y="40"/>
                    </a:lnTo>
                    <a:lnTo>
                      <a:pt x="410" y="119"/>
                    </a:lnTo>
                    <a:lnTo>
                      <a:pt x="388" y="153"/>
                    </a:lnTo>
                    <a:lnTo>
                      <a:pt x="428" y="210"/>
                    </a:lnTo>
                    <a:lnTo>
                      <a:pt x="422" y="238"/>
                    </a:lnTo>
                    <a:lnTo>
                      <a:pt x="445" y="272"/>
                    </a:lnTo>
                    <a:lnTo>
                      <a:pt x="439" y="374"/>
                    </a:lnTo>
                    <a:lnTo>
                      <a:pt x="496" y="403"/>
                    </a:lnTo>
                    <a:lnTo>
                      <a:pt x="479" y="437"/>
                    </a:lnTo>
                    <a:lnTo>
                      <a:pt x="496" y="488"/>
                    </a:lnTo>
                    <a:lnTo>
                      <a:pt x="468" y="494"/>
                    </a:lnTo>
                    <a:lnTo>
                      <a:pt x="456" y="533"/>
                    </a:lnTo>
                    <a:lnTo>
                      <a:pt x="428" y="545"/>
                    </a:lnTo>
                    <a:lnTo>
                      <a:pt x="428" y="607"/>
                    </a:lnTo>
                    <a:lnTo>
                      <a:pt x="416" y="618"/>
                    </a:lnTo>
                    <a:lnTo>
                      <a:pt x="342" y="596"/>
                    </a:lnTo>
                    <a:lnTo>
                      <a:pt x="342" y="647"/>
                    </a:lnTo>
                    <a:lnTo>
                      <a:pt x="331" y="681"/>
                    </a:lnTo>
                    <a:lnTo>
                      <a:pt x="205" y="607"/>
                    </a:lnTo>
                    <a:lnTo>
                      <a:pt x="154" y="635"/>
                    </a:lnTo>
                    <a:lnTo>
                      <a:pt x="148" y="601"/>
                    </a:lnTo>
                    <a:lnTo>
                      <a:pt x="125" y="579"/>
                    </a:lnTo>
                    <a:lnTo>
                      <a:pt x="125" y="545"/>
                    </a:lnTo>
                    <a:lnTo>
                      <a:pt x="108" y="511"/>
                    </a:lnTo>
                    <a:lnTo>
                      <a:pt x="45" y="516"/>
                    </a:lnTo>
                    <a:lnTo>
                      <a:pt x="22" y="477"/>
                    </a:lnTo>
                    <a:lnTo>
                      <a:pt x="34" y="403"/>
                    </a:lnTo>
                    <a:lnTo>
                      <a:pt x="5" y="397"/>
                    </a:lnTo>
                    <a:lnTo>
                      <a:pt x="0" y="374"/>
                    </a:lnTo>
                    <a:lnTo>
                      <a:pt x="34" y="340"/>
                    </a:lnTo>
                    <a:lnTo>
                      <a:pt x="11" y="295"/>
                    </a:lnTo>
                    <a:lnTo>
                      <a:pt x="62" y="221"/>
                    </a:lnTo>
                    <a:lnTo>
                      <a:pt x="57" y="187"/>
                    </a:lnTo>
                    <a:lnTo>
                      <a:pt x="11" y="182"/>
                    </a:lnTo>
                    <a:lnTo>
                      <a:pt x="0" y="136"/>
                    </a:lnTo>
                    <a:lnTo>
                      <a:pt x="5" y="97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37" name="Freeform 89"/>
              <p:cNvSpPr>
                <a:spLocks/>
              </p:cNvSpPr>
              <p:nvPr/>
            </p:nvSpPr>
            <p:spPr bwMode="auto">
              <a:xfrm>
                <a:off x="1671" y="3350"/>
                <a:ext cx="496" cy="681"/>
              </a:xfrm>
              <a:custGeom>
                <a:avLst/>
                <a:gdLst>
                  <a:gd name="T0" fmla="*/ 5 w 496"/>
                  <a:gd name="T1" fmla="*/ 97 h 681"/>
                  <a:gd name="T2" fmla="*/ 34 w 496"/>
                  <a:gd name="T3" fmla="*/ 102 h 681"/>
                  <a:gd name="T4" fmla="*/ 91 w 496"/>
                  <a:gd name="T5" fmla="*/ 63 h 681"/>
                  <a:gd name="T6" fmla="*/ 131 w 496"/>
                  <a:gd name="T7" fmla="*/ 51 h 681"/>
                  <a:gd name="T8" fmla="*/ 165 w 496"/>
                  <a:gd name="T9" fmla="*/ 63 h 681"/>
                  <a:gd name="T10" fmla="*/ 222 w 496"/>
                  <a:gd name="T11" fmla="*/ 0 h 681"/>
                  <a:gd name="T12" fmla="*/ 251 w 496"/>
                  <a:gd name="T13" fmla="*/ 40 h 681"/>
                  <a:gd name="T14" fmla="*/ 291 w 496"/>
                  <a:gd name="T15" fmla="*/ 34 h 681"/>
                  <a:gd name="T16" fmla="*/ 319 w 496"/>
                  <a:gd name="T17" fmla="*/ 0 h 681"/>
                  <a:gd name="T18" fmla="*/ 336 w 496"/>
                  <a:gd name="T19" fmla="*/ 11 h 681"/>
                  <a:gd name="T20" fmla="*/ 336 w 496"/>
                  <a:gd name="T21" fmla="*/ 40 h 681"/>
                  <a:gd name="T22" fmla="*/ 410 w 496"/>
                  <a:gd name="T23" fmla="*/ 119 h 681"/>
                  <a:gd name="T24" fmla="*/ 388 w 496"/>
                  <a:gd name="T25" fmla="*/ 153 h 681"/>
                  <a:gd name="T26" fmla="*/ 428 w 496"/>
                  <a:gd name="T27" fmla="*/ 210 h 681"/>
                  <a:gd name="T28" fmla="*/ 422 w 496"/>
                  <a:gd name="T29" fmla="*/ 238 h 681"/>
                  <a:gd name="T30" fmla="*/ 445 w 496"/>
                  <a:gd name="T31" fmla="*/ 272 h 681"/>
                  <a:gd name="T32" fmla="*/ 439 w 496"/>
                  <a:gd name="T33" fmla="*/ 374 h 681"/>
                  <a:gd name="T34" fmla="*/ 496 w 496"/>
                  <a:gd name="T35" fmla="*/ 403 h 681"/>
                  <a:gd name="T36" fmla="*/ 479 w 496"/>
                  <a:gd name="T37" fmla="*/ 437 h 681"/>
                  <a:gd name="T38" fmla="*/ 496 w 496"/>
                  <a:gd name="T39" fmla="*/ 488 h 681"/>
                  <a:gd name="T40" fmla="*/ 468 w 496"/>
                  <a:gd name="T41" fmla="*/ 494 h 681"/>
                  <a:gd name="T42" fmla="*/ 456 w 496"/>
                  <a:gd name="T43" fmla="*/ 533 h 681"/>
                  <a:gd name="T44" fmla="*/ 428 w 496"/>
                  <a:gd name="T45" fmla="*/ 545 h 681"/>
                  <a:gd name="T46" fmla="*/ 428 w 496"/>
                  <a:gd name="T47" fmla="*/ 607 h 681"/>
                  <a:gd name="T48" fmla="*/ 416 w 496"/>
                  <a:gd name="T49" fmla="*/ 618 h 681"/>
                  <a:gd name="T50" fmla="*/ 342 w 496"/>
                  <a:gd name="T51" fmla="*/ 596 h 681"/>
                  <a:gd name="T52" fmla="*/ 342 w 496"/>
                  <a:gd name="T53" fmla="*/ 647 h 681"/>
                  <a:gd name="T54" fmla="*/ 331 w 496"/>
                  <a:gd name="T55" fmla="*/ 681 h 681"/>
                  <a:gd name="T56" fmla="*/ 205 w 496"/>
                  <a:gd name="T57" fmla="*/ 607 h 681"/>
                  <a:gd name="T58" fmla="*/ 154 w 496"/>
                  <a:gd name="T59" fmla="*/ 635 h 681"/>
                  <a:gd name="T60" fmla="*/ 148 w 496"/>
                  <a:gd name="T61" fmla="*/ 601 h 681"/>
                  <a:gd name="T62" fmla="*/ 125 w 496"/>
                  <a:gd name="T63" fmla="*/ 579 h 681"/>
                  <a:gd name="T64" fmla="*/ 125 w 496"/>
                  <a:gd name="T65" fmla="*/ 545 h 681"/>
                  <a:gd name="T66" fmla="*/ 108 w 496"/>
                  <a:gd name="T67" fmla="*/ 511 h 681"/>
                  <a:gd name="T68" fmla="*/ 45 w 496"/>
                  <a:gd name="T69" fmla="*/ 516 h 681"/>
                  <a:gd name="T70" fmla="*/ 22 w 496"/>
                  <a:gd name="T71" fmla="*/ 477 h 681"/>
                  <a:gd name="T72" fmla="*/ 34 w 496"/>
                  <a:gd name="T73" fmla="*/ 403 h 681"/>
                  <a:gd name="T74" fmla="*/ 5 w 496"/>
                  <a:gd name="T75" fmla="*/ 397 h 681"/>
                  <a:gd name="T76" fmla="*/ 0 w 496"/>
                  <a:gd name="T77" fmla="*/ 374 h 681"/>
                  <a:gd name="T78" fmla="*/ 34 w 496"/>
                  <a:gd name="T79" fmla="*/ 340 h 681"/>
                  <a:gd name="T80" fmla="*/ 11 w 496"/>
                  <a:gd name="T81" fmla="*/ 295 h 681"/>
                  <a:gd name="T82" fmla="*/ 62 w 496"/>
                  <a:gd name="T83" fmla="*/ 221 h 681"/>
                  <a:gd name="T84" fmla="*/ 57 w 496"/>
                  <a:gd name="T85" fmla="*/ 187 h 681"/>
                  <a:gd name="T86" fmla="*/ 11 w 496"/>
                  <a:gd name="T87" fmla="*/ 182 h 681"/>
                  <a:gd name="T88" fmla="*/ 0 w 496"/>
                  <a:gd name="T89" fmla="*/ 136 h 681"/>
                  <a:gd name="T90" fmla="*/ 5 w 496"/>
                  <a:gd name="T91" fmla="*/ 97 h 681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496"/>
                  <a:gd name="T139" fmla="*/ 0 h 681"/>
                  <a:gd name="T140" fmla="*/ 496 w 496"/>
                  <a:gd name="T141" fmla="*/ 681 h 681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496" h="681">
                    <a:moveTo>
                      <a:pt x="5" y="97"/>
                    </a:moveTo>
                    <a:lnTo>
                      <a:pt x="34" y="102"/>
                    </a:lnTo>
                    <a:lnTo>
                      <a:pt x="91" y="63"/>
                    </a:lnTo>
                    <a:lnTo>
                      <a:pt x="131" y="51"/>
                    </a:lnTo>
                    <a:lnTo>
                      <a:pt x="165" y="63"/>
                    </a:lnTo>
                    <a:lnTo>
                      <a:pt x="222" y="0"/>
                    </a:lnTo>
                    <a:lnTo>
                      <a:pt x="251" y="40"/>
                    </a:lnTo>
                    <a:lnTo>
                      <a:pt x="291" y="34"/>
                    </a:lnTo>
                    <a:lnTo>
                      <a:pt x="319" y="0"/>
                    </a:lnTo>
                    <a:lnTo>
                      <a:pt x="336" y="11"/>
                    </a:lnTo>
                    <a:lnTo>
                      <a:pt x="336" y="40"/>
                    </a:lnTo>
                    <a:lnTo>
                      <a:pt x="410" y="119"/>
                    </a:lnTo>
                    <a:lnTo>
                      <a:pt x="388" y="153"/>
                    </a:lnTo>
                    <a:lnTo>
                      <a:pt x="428" y="210"/>
                    </a:lnTo>
                    <a:lnTo>
                      <a:pt x="422" y="238"/>
                    </a:lnTo>
                    <a:lnTo>
                      <a:pt x="445" y="272"/>
                    </a:lnTo>
                    <a:lnTo>
                      <a:pt x="439" y="374"/>
                    </a:lnTo>
                    <a:lnTo>
                      <a:pt x="496" y="403"/>
                    </a:lnTo>
                    <a:lnTo>
                      <a:pt x="479" y="437"/>
                    </a:lnTo>
                    <a:lnTo>
                      <a:pt x="496" y="488"/>
                    </a:lnTo>
                    <a:lnTo>
                      <a:pt x="468" y="494"/>
                    </a:lnTo>
                    <a:lnTo>
                      <a:pt x="456" y="533"/>
                    </a:lnTo>
                    <a:lnTo>
                      <a:pt x="428" y="545"/>
                    </a:lnTo>
                    <a:lnTo>
                      <a:pt x="428" y="607"/>
                    </a:lnTo>
                    <a:lnTo>
                      <a:pt x="416" y="618"/>
                    </a:lnTo>
                    <a:lnTo>
                      <a:pt x="342" y="596"/>
                    </a:lnTo>
                    <a:lnTo>
                      <a:pt x="342" y="647"/>
                    </a:lnTo>
                    <a:lnTo>
                      <a:pt x="331" y="681"/>
                    </a:lnTo>
                    <a:lnTo>
                      <a:pt x="205" y="607"/>
                    </a:lnTo>
                    <a:lnTo>
                      <a:pt x="154" y="635"/>
                    </a:lnTo>
                    <a:lnTo>
                      <a:pt x="148" y="601"/>
                    </a:lnTo>
                    <a:lnTo>
                      <a:pt x="125" y="579"/>
                    </a:lnTo>
                    <a:lnTo>
                      <a:pt x="125" y="545"/>
                    </a:lnTo>
                    <a:lnTo>
                      <a:pt x="108" y="511"/>
                    </a:lnTo>
                    <a:lnTo>
                      <a:pt x="45" y="516"/>
                    </a:lnTo>
                    <a:lnTo>
                      <a:pt x="22" y="477"/>
                    </a:lnTo>
                    <a:lnTo>
                      <a:pt x="34" y="403"/>
                    </a:lnTo>
                    <a:lnTo>
                      <a:pt x="5" y="397"/>
                    </a:lnTo>
                    <a:lnTo>
                      <a:pt x="0" y="374"/>
                    </a:lnTo>
                    <a:lnTo>
                      <a:pt x="34" y="340"/>
                    </a:lnTo>
                    <a:lnTo>
                      <a:pt x="11" y="295"/>
                    </a:lnTo>
                    <a:lnTo>
                      <a:pt x="62" y="221"/>
                    </a:lnTo>
                    <a:lnTo>
                      <a:pt x="57" y="187"/>
                    </a:lnTo>
                    <a:lnTo>
                      <a:pt x="11" y="182"/>
                    </a:lnTo>
                    <a:lnTo>
                      <a:pt x="0" y="136"/>
                    </a:lnTo>
                    <a:lnTo>
                      <a:pt x="5" y="97"/>
                    </a:lnTo>
                    <a:close/>
                  </a:path>
                </a:pathLst>
              </a:custGeom>
              <a:noFill/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" name="Freeform 90"/>
              <p:cNvSpPr>
                <a:spLocks/>
              </p:cNvSpPr>
              <p:nvPr/>
            </p:nvSpPr>
            <p:spPr bwMode="auto">
              <a:xfrm>
                <a:off x="1208" y="3305"/>
                <a:ext cx="571" cy="635"/>
              </a:xfrm>
              <a:custGeom>
                <a:avLst/>
                <a:gdLst/>
                <a:ahLst/>
                <a:cxnLst>
                  <a:cxn ang="0">
                    <a:pos x="69" y="102"/>
                  </a:cxn>
                  <a:cxn ang="0">
                    <a:pos x="183" y="74"/>
                  </a:cxn>
                  <a:cxn ang="0">
                    <a:pos x="189" y="45"/>
                  </a:cxn>
                  <a:cxn ang="0">
                    <a:pos x="234" y="39"/>
                  </a:cxn>
                  <a:cxn ang="0">
                    <a:pos x="263" y="108"/>
                  </a:cxn>
                  <a:cxn ang="0">
                    <a:pos x="360" y="51"/>
                  </a:cxn>
                  <a:cxn ang="0">
                    <a:pos x="377" y="0"/>
                  </a:cxn>
                  <a:cxn ang="0">
                    <a:pos x="417" y="0"/>
                  </a:cxn>
                  <a:cxn ang="0">
                    <a:pos x="440" y="34"/>
                  </a:cxn>
                  <a:cxn ang="0">
                    <a:pos x="554" y="39"/>
                  </a:cxn>
                  <a:cxn ang="0">
                    <a:pos x="571" y="74"/>
                  </a:cxn>
                  <a:cxn ang="0">
                    <a:pos x="554" y="108"/>
                  </a:cxn>
                  <a:cxn ang="0">
                    <a:pos x="503" y="153"/>
                  </a:cxn>
                  <a:cxn ang="0">
                    <a:pos x="463" y="147"/>
                  </a:cxn>
                  <a:cxn ang="0">
                    <a:pos x="457" y="187"/>
                  </a:cxn>
                  <a:cxn ang="0">
                    <a:pos x="474" y="227"/>
                  </a:cxn>
                  <a:cxn ang="0">
                    <a:pos x="520" y="238"/>
                  </a:cxn>
                  <a:cxn ang="0">
                    <a:pos x="525" y="272"/>
                  </a:cxn>
                  <a:cxn ang="0">
                    <a:pos x="474" y="346"/>
                  </a:cxn>
                  <a:cxn ang="0">
                    <a:pos x="491" y="385"/>
                  </a:cxn>
                  <a:cxn ang="0">
                    <a:pos x="457" y="419"/>
                  </a:cxn>
                  <a:cxn ang="0">
                    <a:pos x="463" y="448"/>
                  </a:cxn>
                  <a:cxn ang="0">
                    <a:pos x="497" y="448"/>
                  </a:cxn>
                  <a:cxn ang="0">
                    <a:pos x="485" y="522"/>
                  </a:cxn>
                  <a:cxn ang="0">
                    <a:pos x="457" y="539"/>
                  </a:cxn>
                  <a:cxn ang="0">
                    <a:pos x="434" y="539"/>
                  </a:cxn>
                  <a:cxn ang="0">
                    <a:pos x="417" y="567"/>
                  </a:cxn>
                  <a:cxn ang="0">
                    <a:pos x="451" y="573"/>
                  </a:cxn>
                  <a:cxn ang="0">
                    <a:pos x="451" y="601"/>
                  </a:cxn>
                  <a:cxn ang="0">
                    <a:pos x="400" y="590"/>
                  </a:cxn>
                  <a:cxn ang="0">
                    <a:pos x="360" y="635"/>
                  </a:cxn>
                  <a:cxn ang="0">
                    <a:pos x="331" y="607"/>
                  </a:cxn>
                  <a:cxn ang="0">
                    <a:pos x="280" y="595"/>
                  </a:cxn>
                  <a:cxn ang="0">
                    <a:pos x="269" y="612"/>
                  </a:cxn>
                  <a:cxn ang="0">
                    <a:pos x="166" y="612"/>
                  </a:cxn>
                  <a:cxn ang="0">
                    <a:pos x="160" y="539"/>
                  </a:cxn>
                  <a:cxn ang="0">
                    <a:pos x="126" y="499"/>
                  </a:cxn>
                  <a:cxn ang="0">
                    <a:pos x="132" y="476"/>
                  </a:cxn>
                  <a:cxn ang="0">
                    <a:pos x="80" y="442"/>
                  </a:cxn>
                  <a:cxn ang="0">
                    <a:pos x="18" y="454"/>
                  </a:cxn>
                  <a:cxn ang="0">
                    <a:pos x="0" y="402"/>
                  </a:cxn>
                  <a:cxn ang="0">
                    <a:pos x="18" y="351"/>
                  </a:cxn>
                  <a:cxn ang="0">
                    <a:pos x="12" y="312"/>
                  </a:cxn>
                  <a:cxn ang="0">
                    <a:pos x="46" y="272"/>
                  </a:cxn>
                  <a:cxn ang="0">
                    <a:pos x="23" y="227"/>
                  </a:cxn>
                  <a:cxn ang="0">
                    <a:pos x="80" y="221"/>
                  </a:cxn>
                  <a:cxn ang="0">
                    <a:pos x="63" y="147"/>
                  </a:cxn>
                  <a:cxn ang="0">
                    <a:pos x="69" y="102"/>
                  </a:cxn>
                </a:cxnLst>
                <a:rect l="0" t="0" r="r" b="b"/>
                <a:pathLst>
                  <a:path w="571" h="635">
                    <a:moveTo>
                      <a:pt x="69" y="102"/>
                    </a:moveTo>
                    <a:lnTo>
                      <a:pt x="183" y="74"/>
                    </a:lnTo>
                    <a:lnTo>
                      <a:pt x="189" y="45"/>
                    </a:lnTo>
                    <a:lnTo>
                      <a:pt x="234" y="39"/>
                    </a:lnTo>
                    <a:lnTo>
                      <a:pt x="263" y="108"/>
                    </a:lnTo>
                    <a:lnTo>
                      <a:pt x="360" y="51"/>
                    </a:lnTo>
                    <a:lnTo>
                      <a:pt x="377" y="0"/>
                    </a:lnTo>
                    <a:lnTo>
                      <a:pt x="417" y="0"/>
                    </a:lnTo>
                    <a:lnTo>
                      <a:pt x="440" y="34"/>
                    </a:lnTo>
                    <a:lnTo>
                      <a:pt x="554" y="39"/>
                    </a:lnTo>
                    <a:lnTo>
                      <a:pt x="571" y="74"/>
                    </a:lnTo>
                    <a:lnTo>
                      <a:pt x="554" y="108"/>
                    </a:lnTo>
                    <a:lnTo>
                      <a:pt x="503" y="153"/>
                    </a:lnTo>
                    <a:lnTo>
                      <a:pt x="463" y="147"/>
                    </a:lnTo>
                    <a:lnTo>
                      <a:pt x="457" y="187"/>
                    </a:lnTo>
                    <a:lnTo>
                      <a:pt x="474" y="227"/>
                    </a:lnTo>
                    <a:lnTo>
                      <a:pt x="520" y="238"/>
                    </a:lnTo>
                    <a:lnTo>
                      <a:pt x="525" y="272"/>
                    </a:lnTo>
                    <a:lnTo>
                      <a:pt x="474" y="346"/>
                    </a:lnTo>
                    <a:lnTo>
                      <a:pt x="491" y="385"/>
                    </a:lnTo>
                    <a:lnTo>
                      <a:pt x="457" y="419"/>
                    </a:lnTo>
                    <a:lnTo>
                      <a:pt x="463" y="448"/>
                    </a:lnTo>
                    <a:lnTo>
                      <a:pt x="497" y="448"/>
                    </a:lnTo>
                    <a:lnTo>
                      <a:pt x="485" y="522"/>
                    </a:lnTo>
                    <a:lnTo>
                      <a:pt x="457" y="539"/>
                    </a:lnTo>
                    <a:lnTo>
                      <a:pt x="434" y="539"/>
                    </a:lnTo>
                    <a:lnTo>
                      <a:pt x="417" y="567"/>
                    </a:lnTo>
                    <a:lnTo>
                      <a:pt x="451" y="573"/>
                    </a:lnTo>
                    <a:lnTo>
                      <a:pt x="451" y="601"/>
                    </a:lnTo>
                    <a:lnTo>
                      <a:pt x="400" y="590"/>
                    </a:lnTo>
                    <a:lnTo>
                      <a:pt x="360" y="635"/>
                    </a:lnTo>
                    <a:lnTo>
                      <a:pt x="331" y="607"/>
                    </a:lnTo>
                    <a:lnTo>
                      <a:pt x="280" y="595"/>
                    </a:lnTo>
                    <a:lnTo>
                      <a:pt x="269" y="612"/>
                    </a:lnTo>
                    <a:lnTo>
                      <a:pt x="166" y="612"/>
                    </a:lnTo>
                    <a:lnTo>
                      <a:pt x="160" y="539"/>
                    </a:lnTo>
                    <a:lnTo>
                      <a:pt x="126" y="499"/>
                    </a:lnTo>
                    <a:lnTo>
                      <a:pt x="132" y="476"/>
                    </a:lnTo>
                    <a:lnTo>
                      <a:pt x="80" y="442"/>
                    </a:lnTo>
                    <a:lnTo>
                      <a:pt x="18" y="454"/>
                    </a:lnTo>
                    <a:lnTo>
                      <a:pt x="0" y="402"/>
                    </a:lnTo>
                    <a:lnTo>
                      <a:pt x="18" y="351"/>
                    </a:lnTo>
                    <a:lnTo>
                      <a:pt x="12" y="312"/>
                    </a:lnTo>
                    <a:lnTo>
                      <a:pt x="46" y="272"/>
                    </a:lnTo>
                    <a:lnTo>
                      <a:pt x="23" y="227"/>
                    </a:lnTo>
                    <a:lnTo>
                      <a:pt x="80" y="221"/>
                    </a:lnTo>
                    <a:lnTo>
                      <a:pt x="63" y="147"/>
                    </a:lnTo>
                    <a:lnTo>
                      <a:pt x="69" y="102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39" name="Freeform 91"/>
              <p:cNvSpPr>
                <a:spLocks/>
              </p:cNvSpPr>
              <p:nvPr/>
            </p:nvSpPr>
            <p:spPr bwMode="auto">
              <a:xfrm>
                <a:off x="1208" y="3305"/>
                <a:ext cx="571" cy="635"/>
              </a:xfrm>
              <a:custGeom>
                <a:avLst/>
                <a:gdLst>
                  <a:gd name="T0" fmla="*/ 69 w 571"/>
                  <a:gd name="T1" fmla="*/ 102 h 635"/>
                  <a:gd name="T2" fmla="*/ 183 w 571"/>
                  <a:gd name="T3" fmla="*/ 74 h 635"/>
                  <a:gd name="T4" fmla="*/ 189 w 571"/>
                  <a:gd name="T5" fmla="*/ 45 h 635"/>
                  <a:gd name="T6" fmla="*/ 234 w 571"/>
                  <a:gd name="T7" fmla="*/ 39 h 635"/>
                  <a:gd name="T8" fmla="*/ 263 w 571"/>
                  <a:gd name="T9" fmla="*/ 108 h 635"/>
                  <a:gd name="T10" fmla="*/ 360 w 571"/>
                  <a:gd name="T11" fmla="*/ 51 h 635"/>
                  <a:gd name="T12" fmla="*/ 377 w 571"/>
                  <a:gd name="T13" fmla="*/ 0 h 635"/>
                  <a:gd name="T14" fmla="*/ 417 w 571"/>
                  <a:gd name="T15" fmla="*/ 0 h 635"/>
                  <a:gd name="T16" fmla="*/ 440 w 571"/>
                  <a:gd name="T17" fmla="*/ 34 h 635"/>
                  <a:gd name="T18" fmla="*/ 554 w 571"/>
                  <a:gd name="T19" fmla="*/ 39 h 635"/>
                  <a:gd name="T20" fmla="*/ 571 w 571"/>
                  <a:gd name="T21" fmla="*/ 74 h 635"/>
                  <a:gd name="T22" fmla="*/ 554 w 571"/>
                  <a:gd name="T23" fmla="*/ 108 h 635"/>
                  <a:gd name="T24" fmla="*/ 503 w 571"/>
                  <a:gd name="T25" fmla="*/ 153 h 635"/>
                  <a:gd name="T26" fmla="*/ 463 w 571"/>
                  <a:gd name="T27" fmla="*/ 147 h 635"/>
                  <a:gd name="T28" fmla="*/ 457 w 571"/>
                  <a:gd name="T29" fmla="*/ 187 h 635"/>
                  <a:gd name="T30" fmla="*/ 474 w 571"/>
                  <a:gd name="T31" fmla="*/ 227 h 635"/>
                  <a:gd name="T32" fmla="*/ 520 w 571"/>
                  <a:gd name="T33" fmla="*/ 238 h 635"/>
                  <a:gd name="T34" fmla="*/ 525 w 571"/>
                  <a:gd name="T35" fmla="*/ 272 h 635"/>
                  <a:gd name="T36" fmla="*/ 474 w 571"/>
                  <a:gd name="T37" fmla="*/ 346 h 635"/>
                  <a:gd name="T38" fmla="*/ 491 w 571"/>
                  <a:gd name="T39" fmla="*/ 385 h 635"/>
                  <a:gd name="T40" fmla="*/ 457 w 571"/>
                  <a:gd name="T41" fmla="*/ 419 h 635"/>
                  <a:gd name="T42" fmla="*/ 463 w 571"/>
                  <a:gd name="T43" fmla="*/ 448 h 635"/>
                  <a:gd name="T44" fmla="*/ 497 w 571"/>
                  <a:gd name="T45" fmla="*/ 448 h 635"/>
                  <a:gd name="T46" fmla="*/ 485 w 571"/>
                  <a:gd name="T47" fmla="*/ 522 h 635"/>
                  <a:gd name="T48" fmla="*/ 457 w 571"/>
                  <a:gd name="T49" fmla="*/ 539 h 635"/>
                  <a:gd name="T50" fmla="*/ 434 w 571"/>
                  <a:gd name="T51" fmla="*/ 539 h 635"/>
                  <a:gd name="T52" fmla="*/ 417 w 571"/>
                  <a:gd name="T53" fmla="*/ 567 h 635"/>
                  <a:gd name="T54" fmla="*/ 451 w 571"/>
                  <a:gd name="T55" fmla="*/ 573 h 635"/>
                  <a:gd name="T56" fmla="*/ 451 w 571"/>
                  <a:gd name="T57" fmla="*/ 601 h 635"/>
                  <a:gd name="T58" fmla="*/ 400 w 571"/>
                  <a:gd name="T59" fmla="*/ 590 h 635"/>
                  <a:gd name="T60" fmla="*/ 360 w 571"/>
                  <a:gd name="T61" fmla="*/ 635 h 635"/>
                  <a:gd name="T62" fmla="*/ 331 w 571"/>
                  <a:gd name="T63" fmla="*/ 607 h 635"/>
                  <a:gd name="T64" fmla="*/ 280 w 571"/>
                  <a:gd name="T65" fmla="*/ 595 h 635"/>
                  <a:gd name="T66" fmla="*/ 269 w 571"/>
                  <a:gd name="T67" fmla="*/ 612 h 635"/>
                  <a:gd name="T68" fmla="*/ 166 w 571"/>
                  <a:gd name="T69" fmla="*/ 612 h 635"/>
                  <a:gd name="T70" fmla="*/ 160 w 571"/>
                  <a:gd name="T71" fmla="*/ 539 h 635"/>
                  <a:gd name="T72" fmla="*/ 126 w 571"/>
                  <a:gd name="T73" fmla="*/ 499 h 635"/>
                  <a:gd name="T74" fmla="*/ 132 w 571"/>
                  <a:gd name="T75" fmla="*/ 476 h 635"/>
                  <a:gd name="T76" fmla="*/ 80 w 571"/>
                  <a:gd name="T77" fmla="*/ 442 h 635"/>
                  <a:gd name="T78" fmla="*/ 18 w 571"/>
                  <a:gd name="T79" fmla="*/ 454 h 635"/>
                  <a:gd name="T80" fmla="*/ 0 w 571"/>
                  <a:gd name="T81" fmla="*/ 402 h 635"/>
                  <a:gd name="T82" fmla="*/ 18 w 571"/>
                  <a:gd name="T83" fmla="*/ 351 h 635"/>
                  <a:gd name="T84" fmla="*/ 12 w 571"/>
                  <a:gd name="T85" fmla="*/ 312 h 635"/>
                  <a:gd name="T86" fmla="*/ 46 w 571"/>
                  <a:gd name="T87" fmla="*/ 272 h 635"/>
                  <a:gd name="T88" fmla="*/ 23 w 571"/>
                  <a:gd name="T89" fmla="*/ 227 h 635"/>
                  <a:gd name="T90" fmla="*/ 80 w 571"/>
                  <a:gd name="T91" fmla="*/ 221 h 635"/>
                  <a:gd name="T92" fmla="*/ 63 w 571"/>
                  <a:gd name="T93" fmla="*/ 147 h 635"/>
                  <a:gd name="T94" fmla="*/ 69 w 571"/>
                  <a:gd name="T95" fmla="*/ 102 h 63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571"/>
                  <a:gd name="T145" fmla="*/ 0 h 635"/>
                  <a:gd name="T146" fmla="*/ 571 w 571"/>
                  <a:gd name="T147" fmla="*/ 635 h 63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571" h="635">
                    <a:moveTo>
                      <a:pt x="69" y="102"/>
                    </a:moveTo>
                    <a:lnTo>
                      <a:pt x="183" y="74"/>
                    </a:lnTo>
                    <a:lnTo>
                      <a:pt x="189" y="45"/>
                    </a:lnTo>
                    <a:lnTo>
                      <a:pt x="234" y="39"/>
                    </a:lnTo>
                    <a:lnTo>
                      <a:pt x="263" y="108"/>
                    </a:lnTo>
                    <a:lnTo>
                      <a:pt x="360" y="51"/>
                    </a:lnTo>
                    <a:lnTo>
                      <a:pt x="377" y="0"/>
                    </a:lnTo>
                    <a:lnTo>
                      <a:pt x="417" y="0"/>
                    </a:lnTo>
                    <a:lnTo>
                      <a:pt x="440" y="34"/>
                    </a:lnTo>
                    <a:lnTo>
                      <a:pt x="554" y="39"/>
                    </a:lnTo>
                    <a:lnTo>
                      <a:pt x="571" y="74"/>
                    </a:lnTo>
                    <a:lnTo>
                      <a:pt x="554" y="108"/>
                    </a:lnTo>
                    <a:lnTo>
                      <a:pt x="503" y="153"/>
                    </a:lnTo>
                    <a:lnTo>
                      <a:pt x="463" y="147"/>
                    </a:lnTo>
                    <a:lnTo>
                      <a:pt x="457" y="187"/>
                    </a:lnTo>
                    <a:lnTo>
                      <a:pt x="474" y="227"/>
                    </a:lnTo>
                    <a:lnTo>
                      <a:pt x="520" y="238"/>
                    </a:lnTo>
                    <a:lnTo>
                      <a:pt x="525" y="272"/>
                    </a:lnTo>
                    <a:lnTo>
                      <a:pt x="474" y="346"/>
                    </a:lnTo>
                    <a:lnTo>
                      <a:pt x="491" y="385"/>
                    </a:lnTo>
                    <a:lnTo>
                      <a:pt x="457" y="419"/>
                    </a:lnTo>
                    <a:lnTo>
                      <a:pt x="463" y="448"/>
                    </a:lnTo>
                    <a:lnTo>
                      <a:pt x="497" y="448"/>
                    </a:lnTo>
                    <a:lnTo>
                      <a:pt x="485" y="522"/>
                    </a:lnTo>
                    <a:lnTo>
                      <a:pt x="457" y="539"/>
                    </a:lnTo>
                    <a:lnTo>
                      <a:pt x="434" y="539"/>
                    </a:lnTo>
                    <a:lnTo>
                      <a:pt x="417" y="567"/>
                    </a:lnTo>
                    <a:lnTo>
                      <a:pt x="451" y="573"/>
                    </a:lnTo>
                    <a:lnTo>
                      <a:pt x="451" y="601"/>
                    </a:lnTo>
                    <a:lnTo>
                      <a:pt x="400" y="590"/>
                    </a:lnTo>
                    <a:lnTo>
                      <a:pt x="360" y="635"/>
                    </a:lnTo>
                    <a:lnTo>
                      <a:pt x="331" y="607"/>
                    </a:lnTo>
                    <a:lnTo>
                      <a:pt x="280" y="595"/>
                    </a:lnTo>
                    <a:lnTo>
                      <a:pt x="269" y="612"/>
                    </a:lnTo>
                    <a:lnTo>
                      <a:pt x="166" y="612"/>
                    </a:lnTo>
                    <a:lnTo>
                      <a:pt x="160" y="539"/>
                    </a:lnTo>
                    <a:lnTo>
                      <a:pt x="126" y="499"/>
                    </a:lnTo>
                    <a:lnTo>
                      <a:pt x="132" y="476"/>
                    </a:lnTo>
                    <a:lnTo>
                      <a:pt x="80" y="442"/>
                    </a:lnTo>
                    <a:lnTo>
                      <a:pt x="18" y="454"/>
                    </a:lnTo>
                    <a:lnTo>
                      <a:pt x="0" y="402"/>
                    </a:lnTo>
                    <a:lnTo>
                      <a:pt x="18" y="351"/>
                    </a:lnTo>
                    <a:lnTo>
                      <a:pt x="12" y="312"/>
                    </a:lnTo>
                    <a:lnTo>
                      <a:pt x="46" y="272"/>
                    </a:lnTo>
                    <a:lnTo>
                      <a:pt x="23" y="227"/>
                    </a:lnTo>
                    <a:lnTo>
                      <a:pt x="80" y="221"/>
                    </a:lnTo>
                    <a:lnTo>
                      <a:pt x="63" y="147"/>
                    </a:lnTo>
                    <a:lnTo>
                      <a:pt x="69" y="102"/>
                    </a:lnTo>
                    <a:close/>
                  </a:path>
                </a:pathLst>
              </a:custGeom>
              <a:solidFill>
                <a:srgbClr val="FFC000"/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9" name="Freeform 92"/>
              <p:cNvSpPr>
                <a:spLocks/>
              </p:cNvSpPr>
              <p:nvPr/>
            </p:nvSpPr>
            <p:spPr bwMode="auto">
              <a:xfrm>
                <a:off x="666" y="3379"/>
                <a:ext cx="634" cy="765"/>
              </a:xfrm>
              <a:custGeom>
                <a:avLst/>
                <a:gdLst/>
                <a:ahLst/>
                <a:cxnLst>
                  <a:cxn ang="0">
                    <a:pos x="114" y="164"/>
                  </a:cxn>
                  <a:cxn ang="0">
                    <a:pos x="160" y="119"/>
                  </a:cxn>
                  <a:cxn ang="0">
                    <a:pos x="206" y="124"/>
                  </a:cxn>
                  <a:cxn ang="0">
                    <a:pos x="229" y="107"/>
                  </a:cxn>
                  <a:cxn ang="0">
                    <a:pos x="280" y="124"/>
                  </a:cxn>
                  <a:cxn ang="0">
                    <a:pos x="343" y="107"/>
                  </a:cxn>
                  <a:cxn ang="0">
                    <a:pos x="394" y="141"/>
                  </a:cxn>
                  <a:cxn ang="0">
                    <a:pos x="423" y="96"/>
                  </a:cxn>
                  <a:cxn ang="0">
                    <a:pos x="474" y="68"/>
                  </a:cxn>
                  <a:cxn ang="0">
                    <a:pos x="463" y="28"/>
                  </a:cxn>
                  <a:cxn ang="0">
                    <a:pos x="502" y="0"/>
                  </a:cxn>
                  <a:cxn ang="0">
                    <a:pos x="525" y="0"/>
                  </a:cxn>
                  <a:cxn ang="0">
                    <a:pos x="542" y="56"/>
                  </a:cxn>
                  <a:cxn ang="0">
                    <a:pos x="571" y="62"/>
                  </a:cxn>
                  <a:cxn ang="0">
                    <a:pos x="622" y="34"/>
                  </a:cxn>
                  <a:cxn ang="0">
                    <a:pos x="617" y="79"/>
                  </a:cxn>
                  <a:cxn ang="0">
                    <a:pos x="634" y="147"/>
                  </a:cxn>
                  <a:cxn ang="0">
                    <a:pos x="577" y="158"/>
                  </a:cxn>
                  <a:cxn ang="0">
                    <a:pos x="599" y="198"/>
                  </a:cxn>
                  <a:cxn ang="0">
                    <a:pos x="565" y="238"/>
                  </a:cxn>
                  <a:cxn ang="0">
                    <a:pos x="565" y="277"/>
                  </a:cxn>
                  <a:cxn ang="0">
                    <a:pos x="548" y="328"/>
                  </a:cxn>
                  <a:cxn ang="0">
                    <a:pos x="508" y="345"/>
                  </a:cxn>
                  <a:cxn ang="0">
                    <a:pos x="514" y="402"/>
                  </a:cxn>
                  <a:cxn ang="0">
                    <a:pos x="491" y="425"/>
                  </a:cxn>
                  <a:cxn ang="0">
                    <a:pos x="457" y="408"/>
                  </a:cxn>
                  <a:cxn ang="0">
                    <a:pos x="423" y="442"/>
                  </a:cxn>
                  <a:cxn ang="0">
                    <a:pos x="417" y="510"/>
                  </a:cxn>
                  <a:cxn ang="0">
                    <a:pos x="360" y="555"/>
                  </a:cxn>
                  <a:cxn ang="0">
                    <a:pos x="280" y="578"/>
                  </a:cxn>
                  <a:cxn ang="0">
                    <a:pos x="251" y="657"/>
                  </a:cxn>
                  <a:cxn ang="0">
                    <a:pos x="200" y="680"/>
                  </a:cxn>
                  <a:cxn ang="0">
                    <a:pos x="166" y="742"/>
                  </a:cxn>
                  <a:cxn ang="0">
                    <a:pos x="126" y="742"/>
                  </a:cxn>
                  <a:cxn ang="0">
                    <a:pos x="63" y="765"/>
                  </a:cxn>
                  <a:cxn ang="0">
                    <a:pos x="35" y="691"/>
                  </a:cxn>
                  <a:cxn ang="0">
                    <a:pos x="46" y="589"/>
                  </a:cxn>
                  <a:cxn ang="0">
                    <a:pos x="17" y="578"/>
                  </a:cxn>
                  <a:cxn ang="0">
                    <a:pos x="17" y="544"/>
                  </a:cxn>
                  <a:cxn ang="0">
                    <a:pos x="0" y="527"/>
                  </a:cxn>
                  <a:cxn ang="0">
                    <a:pos x="63" y="453"/>
                  </a:cxn>
                  <a:cxn ang="0">
                    <a:pos x="109" y="436"/>
                  </a:cxn>
                  <a:cxn ang="0">
                    <a:pos x="103" y="402"/>
                  </a:cxn>
                  <a:cxn ang="0">
                    <a:pos x="80" y="385"/>
                  </a:cxn>
                  <a:cxn ang="0">
                    <a:pos x="86" y="328"/>
                  </a:cxn>
                  <a:cxn ang="0">
                    <a:pos x="114" y="311"/>
                  </a:cxn>
                  <a:cxn ang="0">
                    <a:pos x="92" y="272"/>
                  </a:cxn>
                  <a:cxn ang="0">
                    <a:pos x="86" y="226"/>
                  </a:cxn>
                  <a:cxn ang="0">
                    <a:pos x="114" y="164"/>
                  </a:cxn>
                </a:cxnLst>
                <a:rect l="0" t="0" r="r" b="b"/>
                <a:pathLst>
                  <a:path w="634" h="765">
                    <a:moveTo>
                      <a:pt x="114" y="164"/>
                    </a:moveTo>
                    <a:lnTo>
                      <a:pt x="160" y="119"/>
                    </a:lnTo>
                    <a:lnTo>
                      <a:pt x="206" y="124"/>
                    </a:lnTo>
                    <a:lnTo>
                      <a:pt x="229" y="107"/>
                    </a:lnTo>
                    <a:lnTo>
                      <a:pt x="280" y="124"/>
                    </a:lnTo>
                    <a:lnTo>
                      <a:pt x="343" y="107"/>
                    </a:lnTo>
                    <a:lnTo>
                      <a:pt x="394" y="141"/>
                    </a:lnTo>
                    <a:lnTo>
                      <a:pt x="423" y="96"/>
                    </a:lnTo>
                    <a:lnTo>
                      <a:pt x="474" y="68"/>
                    </a:lnTo>
                    <a:lnTo>
                      <a:pt x="463" y="28"/>
                    </a:lnTo>
                    <a:lnTo>
                      <a:pt x="502" y="0"/>
                    </a:lnTo>
                    <a:lnTo>
                      <a:pt x="525" y="0"/>
                    </a:lnTo>
                    <a:lnTo>
                      <a:pt x="542" y="56"/>
                    </a:lnTo>
                    <a:lnTo>
                      <a:pt x="571" y="62"/>
                    </a:lnTo>
                    <a:lnTo>
                      <a:pt x="622" y="34"/>
                    </a:lnTo>
                    <a:lnTo>
                      <a:pt x="617" y="79"/>
                    </a:lnTo>
                    <a:lnTo>
                      <a:pt x="634" y="147"/>
                    </a:lnTo>
                    <a:lnTo>
                      <a:pt x="577" y="158"/>
                    </a:lnTo>
                    <a:lnTo>
                      <a:pt x="599" y="198"/>
                    </a:lnTo>
                    <a:lnTo>
                      <a:pt x="565" y="238"/>
                    </a:lnTo>
                    <a:lnTo>
                      <a:pt x="565" y="277"/>
                    </a:lnTo>
                    <a:lnTo>
                      <a:pt x="548" y="328"/>
                    </a:lnTo>
                    <a:lnTo>
                      <a:pt x="508" y="345"/>
                    </a:lnTo>
                    <a:lnTo>
                      <a:pt x="514" y="402"/>
                    </a:lnTo>
                    <a:lnTo>
                      <a:pt x="491" y="425"/>
                    </a:lnTo>
                    <a:lnTo>
                      <a:pt x="457" y="408"/>
                    </a:lnTo>
                    <a:lnTo>
                      <a:pt x="423" y="442"/>
                    </a:lnTo>
                    <a:lnTo>
                      <a:pt x="417" y="510"/>
                    </a:lnTo>
                    <a:lnTo>
                      <a:pt x="360" y="555"/>
                    </a:lnTo>
                    <a:lnTo>
                      <a:pt x="280" y="578"/>
                    </a:lnTo>
                    <a:lnTo>
                      <a:pt x="251" y="657"/>
                    </a:lnTo>
                    <a:lnTo>
                      <a:pt x="200" y="680"/>
                    </a:lnTo>
                    <a:lnTo>
                      <a:pt x="166" y="742"/>
                    </a:lnTo>
                    <a:lnTo>
                      <a:pt x="126" y="742"/>
                    </a:lnTo>
                    <a:lnTo>
                      <a:pt x="63" y="765"/>
                    </a:lnTo>
                    <a:lnTo>
                      <a:pt x="35" y="691"/>
                    </a:lnTo>
                    <a:lnTo>
                      <a:pt x="46" y="589"/>
                    </a:lnTo>
                    <a:lnTo>
                      <a:pt x="17" y="578"/>
                    </a:lnTo>
                    <a:lnTo>
                      <a:pt x="17" y="544"/>
                    </a:lnTo>
                    <a:lnTo>
                      <a:pt x="0" y="527"/>
                    </a:lnTo>
                    <a:lnTo>
                      <a:pt x="63" y="453"/>
                    </a:lnTo>
                    <a:lnTo>
                      <a:pt x="109" y="436"/>
                    </a:lnTo>
                    <a:lnTo>
                      <a:pt x="103" y="402"/>
                    </a:lnTo>
                    <a:lnTo>
                      <a:pt x="80" y="385"/>
                    </a:lnTo>
                    <a:lnTo>
                      <a:pt x="86" y="328"/>
                    </a:lnTo>
                    <a:lnTo>
                      <a:pt x="114" y="311"/>
                    </a:lnTo>
                    <a:lnTo>
                      <a:pt x="92" y="272"/>
                    </a:lnTo>
                    <a:lnTo>
                      <a:pt x="86" y="226"/>
                    </a:lnTo>
                    <a:lnTo>
                      <a:pt x="114" y="164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41" name="Freeform 93"/>
              <p:cNvSpPr>
                <a:spLocks/>
              </p:cNvSpPr>
              <p:nvPr/>
            </p:nvSpPr>
            <p:spPr bwMode="auto">
              <a:xfrm>
                <a:off x="666" y="3379"/>
                <a:ext cx="634" cy="765"/>
              </a:xfrm>
              <a:custGeom>
                <a:avLst/>
                <a:gdLst>
                  <a:gd name="T0" fmla="*/ 114 w 634"/>
                  <a:gd name="T1" fmla="*/ 164 h 765"/>
                  <a:gd name="T2" fmla="*/ 160 w 634"/>
                  <a:gd name="T3" fmla="*/ 119 h 765"/>
                  <a:gd name="T4" fmla="*/ 206 w 634"/>
                  <a:gd name="T5" fmla="*/ 124 h 765"/>
                  <a:gd name="T6" fmla="*/ 229 w 634"/>
                  <a:gd name="T7" fmla="*/ 107 h 765"/>
                  <a:gd name="T8" fmla="*/ 280 w 634"/>
                  <a:gd name="T9" fmla="*/ 124 h 765"/>
                  <a:gd name="T10" fmla="*/ 343 w 634"/>
                  <a:gd name="T11" fmla="*/ 107 h 765"/>
                  <a:gd name="T12" fmla="*/ 394 w 634"/>
                  <a:gd name="T13" fmla="*/ 141 h 765"/>
                  <a:gd name="T14" fmla="*/ 423 w 634"/>
                  <a:gd name="T15" fmla="*/ 96 h 765"/>
                  <a:gd name="T16" fmla="*/ 474 w 634"/>
                  <a:gd name="T17" fmla="*/ 68 h 765"/>
                  <a:gd name="T18" fmla="*/ 463 w 634"/>
                  <a:gd name="T19" fmla="*/ 28 h 765"/>
                  <a:gd name="T20" fmla="*/ 502 w 634"/>
                  <a:gd name="T21" fmla="*/ 0 h 765"/>
                  <a:gd name="T22" fmla="*/ 525 w 634"/>
                  <a:gd name="T23" fmla="*/ 0 h 765"/>
                  <a:gd name="T24" fmla="*/ 542 w 634"/>
                  <a:gd name="T25" fmla="*/ 56 h 765"/>
                  <a:gd name="T26" fmla="*/ 571 w 634"/>
                  <a:gd name="T27" fmla="*/ 62 h 765"/>
                  <a:gd name="T28" fmla="*/ 622 w 634"/>
                  <a:gd name="T29" fmla="*/ 34 h 765"/>
                  <a:gd name="T30" fmla="*/ 617 w 634"/>
                  <a:gd name="T31" fmla="*/ 79 h 765"/>
                  <a:gd name="T32" fmla="*/ 634 w 634"/>
                  <a:gd name="T33" fmla="*/ 147 h 765"/>
                  <a:gd name="T34" fmla="*/ 577 w 634"/>
                  <a:gd name="T35" fmla="*/ 158 h 765"/>
                  <a:gd name="T36" fmla="*/ 599 w 634"/>
                  <a:gd name="T37" fmla="*/ 198 h 765"/>
                  <a:gd name="T38" fmla="*/ 565 w 634"/>
                  <a:gd name="T39" fmla="*/ 238 h 765"/>
                  <a:gd name="T40" fmla="*/ 565 w 634"/>
                  <a:gd name="T41" fmla="*/ 277 h 765"/>
                  <a:gd name="T42" fmla="*/ 548 w 634"/>
                  <a:gd name="T43" fmla="*/ 328 h 765"/>
                  <a:gd name="T44" fmla="*/ 508 w 634"/>
                  <a:gd name="T45" fmla="*/ 345 h 765"/>
                  <a:gd name="T46" fmla="*/ 514 w 634"/>
                  <a:gd name="T47" fmla="*/ 402 h 765"/>
                  <a:gd name="T48" fmla="*/ 491 w 634"/>
                  <a:gd name="T49" fmla="*/ 425 h 765"/>
                  <a:gd name="T50" fmla="*/ 457 w 634"/>
                  <a:gd name="T51" fmla="*/ 408 h 765"/>
                  <a:gd name="T52" fmla="*/ 423 w 634"/>
                  <a:gd name="T53" fmla="*/ 442 h 765"/>
                  <a:gd name="T54" fmla="*/ 417 w 634"/>
                  <a:gd name="T55" fmla="*/ 510 h 765"/>
                  <a:gd name="T56" fmla="*/ 360 w 634"/>
                  <a:gd name="T57" fmla="*/ 555 h 765"/>
                  <a:gd name="T58" fmla="*/ 280 w 634"/>
                  <a:gd name="T59" fmla="*/ 578 h 765"/>
                  <a:gd name="T60" fmla="*/ 251 w 634"/>
                  <a:gd name="T61" fmla="*/ 657 h 765"/>
                  <a:gd name="T62" fmla="*/ 200 w 634"/>
                  <a:gd name="T63" fmla="*/ 680 h 765"/>
                  <a:gd name="T64" fmla="*/ 166 w 634"/>
                  <a:gd name="T65" fmla="*/ 742 h 765"/>
                  <a:gd name="T66" fmla="*/ 126 w 634"/>
                  <a:gd name="T67" fmla="*/ 742 h 765"/>
                  <a:gd name="T68" fmla="*/ 63 w 634"/>
                  <a:gd name="T69" fmla="*/ 765 h 765"/>
                  <a:gd name="T70" fmla="*/ 35 w 634"/>
                  <a:gd name="T71" fmla="*/ 691 h 765"/>
                  <a:gd name="T72" fmla="*/ 46 w 634"/>
                  <a:gd name="T73" fmla="*/ 589 h 765"/>
                  <a:gd name="T74" fmla="*/ 17 w 634"/>
                  <a:gd name="T75" fmla="*/ 578 h 765"/>
                  <a:gd name="T76" fmla="*/ 17 w 634"/>
                  <a:gd name="T77" fmla="*/ 544 h 765"/>
                  <a:gd name="T78" fmla="*/ 0 w 634"/>
                  <a:gd name="T79" fmla="*/ 527 h 765"/>
                  <a:gd name="T80" fmla="*/ 63 w 634"/>
                  <a:gd name="T81" fmla="*/ 453 h 765"/>
                  <a:gd name="T82" fmla="*/ 109 w 634"/>
                  <a:gd name="T83" fmla="*/ 436 h 765"/>
                  <a:gd name="T84" fmla="*/ 103 w 634"/>
                  <a:gd name="T85" fmla="*/ 402 h 765"/>
                  <a:gd name="T86" fmla="*/ 80 w 634"/>
                  <a:gd name="T87" fmla="*/ 385 h 765"/>
                  <a:gd name="T88" fmla="*/ 86 w 634"/>
                  <a:gd name="T89" fmla="*/ 328 h 765"/>
                  <a:gd name="T90" fmla="*/ 114 w 634"/>
                  <a:gd name="T91" fmla="*/ 311 h 765"/>
                  <a:gd name="T92" fmla="*/ 92 w 634"/>
                  <a:gd name="T93" fmla="*/ 272 h 765"/>
                  <a:gd name="T94" fmla="*/ 86 w 634"/>
                  <a:gd name="T95" fmla="*/ 226 h 765"/>
                  <a:gd name="T96" fmla="*/ 114 w 634"/>
                  <a:gd name="T97" fmla="*/ 164 h 765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634"/>
                  <a:gd name="T148" fmla="*/ 0 h 765"/>
                  <a:gd name="T149" fmla="*/ 634 w 634"/>
                  <a:gd name="T150" fmla="*/ 765 h 765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634" h="765">
                    <a:moveTo>
                      <a:pt x="114" y="164"/>
                    </a:moveTo>
                    <a:lnTo>
                      <a:pt x="160" y="119"/>
                    </a:lnTo>
                    <a:lnTo>
                      <a:pt x="206" y="124"/>
                    </a:lnTo>
                    <a:lnTo>
                      <a:pt x="229" y="107"/>
                    </a:lnTo>
                    <a:lnTo>
                      <a:pt x="280" y="124"/>
                    </a:lnTo>
                    <a:lnTo>
                      <a:pt x="343" y="107"/>
                    </a:lnTo>
                    <a:lnTo>
                      <a:pt x="394" y="141"/>
                    </a:lnTo>
                    <a:lnTo>
                      <a:pt x="423" y="96"/>
                    </a:lnTo>
                    <a:lnTo>
                      <a:pt x="474" y="68"/>
                    </a:lnTo>
                    <a:lnTo>
                      <a:pt x="463" y="28"/>
                    </a:lnTo>
                    <a:lnTo>
                      <a:pt x="502" y="0"/>
                    </a:lnTo>
                    <a:lnTo>
                      <a:pt x="525" y="0"/>
                    </a:lnTo>
                    <a:lnTo>
                      <a:pt x="542" y="56"/>
                    </a:lnTo>
                    <a:lnTo>
                      <a:pt x="571" y="62"/>
                    </a:lnTo>
                    <a:lnTo>
                      <a:pt x="622" y="34"/>
                    </a:lnTo>
                    <a:lnTo>
                      <a:pt x="617" y="79"/>
                    </a:lnTo>
                    <a:lnTo>
                      <a:pt x="634" y="147"/>
                    </a:lnTo>
                    <a:lnTo>
                      <a:pt x="577" y="158"/>
                    </a:lnTo>
                    <a:lnTo>
                      <a:pt x="599" y="198"/>
                    </a:lnTo>
                    <a:lnTo>
                      <a:pt x="565" y="238"/>
                    </a:lnTo>
                    <a:lnTo>
                      <a:pt x="565" y="277"/>
                    </a:lnTo>
                    <a:lnTo>
                      <a:pt x="548" y="328"/>
                    </a:lnTo>
                    <a:lnTo>
                      <a:pt x="508" y="345"/>
                    </a:lnTo>
                    <a:lnTo>
                      <a:pt x="514" y="402"/>
                    </a:lnTo>
                    <a:lnTo>
                      <a:pt x="491" y="425"/>
                    </a:lnTo>
                    <a:lnTo>
                      <a:pt x="457" y="408"/>
                    </a:lnTo>
                    <a:lnTo>
                      <a:pt x="423" y="442"/>
                    </a:lnTo>
                    <a:lnTo>
                      <a:pt x="417" y="510"/>
                    </a:lnTo>
                    <a:lnTo>
                      <a:pt x="360" y="555"/>
                    </a:lnTo>
                    <a:lnTo>
                      <a:pt x="280" y="578"/>
                    </a:lnTo>
                    <a:lnTo>
                      <a:pt x="251" y="657"/>
                    </a:lnTo>
                    <a:lnTo>
                      <a:pt x="200" y="680"/>
                    </a:lnTo>
                    <a:lnTo>
                      <a:pt x="166" y="742"/>
                    </a:lnTo>
                    <a:lnTo>
                      <a:pt x="126" y="742"/>
                    </a:lnTo>
                    <a:lnTo>
                      <a:pt x="63" y="765"/>
                    </a:lnTo>
                    <a:lnTo>
                      <a:pt x="35" y="691"/>
                    </a:lnTo>
                    <a:lnTo>
                      <a:pt x="46" y="589"/>
                    </a:lnTo>
                    <a:lnTo>
                      <a:pt x="17" y="578"/>
                    </a:lnTo>
                    <a:lnTo>
                      <a:pt x="17" y="544"/>
                    </a:lnTo>
                    <a:lnTo>
                      <a:pt x="0" y="527"/>
                    </a:lnTo>
                    <a:lnTo>
                      <a:pt x="63" y="453"/>
                    </a:lnTo>
                    <a:lnTo>
                      <a:pt x="109" y="436"/>
                    </a:lnTo>
                    <a:lnTo>
                      <a:pt x="103" y="402"/>
                    </a:lnTo>
                    <a:lnTo>
                      <a:pt x="80" y="385"/>
                    </a:lnTo>
                    <a:lnTo>
                      <a:pt x="86" y="328"/>
                    </a:lnTo>
                    <a:lnTo>
                      <a:pt x="114" y="311"/>
                    </a:lnTo>
                    <a:lnTo>
                      <a:pt x="92" y="272"/>
                    </a:lnTo>
                    <a:lnTo>
                      <a:pt x="86" y="226"/>
                    </a:lnTo>
                    <a:lnTo>
                      <a:pt x="114" y="164"/>
                    </a:lnTo>
                    <a:close/>
                  </a:path>
                </a:pathLst>
              </a:custGeom>
              <a:solidFill>
                <a:srgbClr val="FFC000"/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1" name="Freeform 94"/>
              <p:cNvSpPr>
                <a:spLocks/>
              </p:cNvSpPr>
              <p:nvPr/>
            </p:nvSpPr>
            <p:spPr bwMode="auto">
              <a:xfrm>
                <a:off x="832" y="3707"/>
                <a:ext cx="548" cy="525"/>
              </a:xfrm>
              <a:custGeom>
                <a:avLst/>
                <a:gdLst/>
                <a:ahLst/>
                <a:cxnLst>
                  <a:cxn ang="0">
                    <a:pos x="285" y="80"/>
                  </a:cxn>
                  <a:cxn ang="0">
                    <a:pos x="314" y="97"/>
                  </a:cxn>
                  <a:cxn ang="0">
                    <a:pos x="336" y="74"/>
                  </a:cxn>
                  <a:cxn ang="0">
                    <a:pos x="331" y="12"/>
                  </a:cxn>
                  <a:cxn ang="0">
                    <a:pos x="376" y="0"/>
                  </a:cxn>
                  <a:cxn ang="0">
                    <a:pos x="394" y="46"/>
                  </a:cxn>
                  <a:cxn ang="0">
                    <a:pos x="456" y="34"/>
                  </a:cxn>
                  <a:cxn ang="0">
                    <a:pos x="508" y="69"/>
                  </a:cxn>
                  <a:cxn ang="0">
                    <a:pos x="502" y="97"/>
                  </a:cxn>
                  <a:cxn ang="0">
                    <a:pos x="530" y="137"/>
                  </a:cxn>
                  <a:cxn ang="0">
                    <a:pos x="542" y="205"/>
                  </a:cxn>
                  <a:cxn ang="0">
                    <a:pos x="548" y="244"/>
                  </a:cxn>
                  <a:cxn ang="0">
                    <a:pos x="473" y="324"/>
                  </a:cxn>
                  <a:cxn ang="0">
                    <a:pos x="399" y="301"/>
                  </a:cxn>
                  <a:cxn ang="0">
                    <a:pos x="399" y="466"/>
                  </a:cxn>
                  <a:cxn ang="0">
                    <a:pos x="354" y="500"/>
                  </a:cxn>
                  <a:cxn ang="0">
                    <a:pos x="308" y="471"/>
                  </a:cxn>
                  <a:cxn ang="0">
                    <a:pos x="279" y="500"/>
                  </a:cxn>
                  <a:cxn ang="0">
                    <a:pos x="262" y="483"/>
                  </a:cxn>
                  <a:cxn ang="0">
                    <a:pos x="239" y="522"/>
                  </a:cxn>
                  <a:cxn ang="0">
                    <a:pos x="217" y="522"/>
                  </a:cxn>
                  <a:cxn ang="0">
                    <a:pos x="217" y="488"/>
                  </a:cxn>
                  <a:cxn ang="0">
                    <a:pos x="257" y="460"/>
                  </a:cxn>
                  <a:cxn ang="0">
                    <a:pos x="234" y="426"/>
                  </a:cxn>
                  <a:cxn ang="0">
                    <a:pos x="205" y="397"/>
                  </a:cxn>
                  <a:cxn ang="0">
                    <a:pos x="142" y="380"/>
                  </a:cxn>
                  <a:cxn ang="0">
                    <a:pos x="91" y="397"/>
                  </a:cxn>
                  <a:cxn ang="0">
                    <a:pos x="74" y="449"/>
                  </a:cxn>
                  <a:cxn ang="0">
                    <a:pos x="57" y="466"/>
                  </a:cxn>
                  <a:cxn ang="0">
                    <a:pos x="0" y="420"/>
                  </a:cxn>
                  <a:cxn ang="0">
                    <a:pos x="28" y="352"/>
                  </a:cxn>
                  <a:cxn ang="0">
                    <a:pos x="74" y="329"/>
                  </a:cxn>
                  <a:cxn ang="0">
                    <a:pos x="108" y="250"/>
                  </a:cxn>
                  <a:cxn ang="0">
                    <a:pos x="182" y="227"/>
                  </a:cxn>
                  <a:cxn ang="0">
                    <a:pos x="245" y="182"/>
                  </a:cxn>
                  <a:cxn ang="0">
                    <a:pos x="251" y="114"/>
                  </a:cxn>
                  <a:cxn ang="0">
                    <a:pos x="285" y="80"/>
                  </a:cxn>
                </a:cxnLst>
                <a:rect l="0" t="0" r="r" b="b"/>
                <a:pathLst>
                  <a:path w="548" h="522">
                    <a:moveTo>
                      <a:pt x="285" y="80"/>
                    </a:moveTo>
                    <a:lnTo>
                      <a:pt x="314" y="97"/>
                    </a:lnTo>
                    <a:lnTo>
                      <a:pt x="336" y="74"/>
                    </a:lnTo>
                    <a:lnTo>
                      <a:pt x="331" y="12"/>
                    </a:lnTo>
                    <a:lnTo>
                      <a:pt x="376" y="0"/>
                    </a:lnTo>
                    <a:lnTo>
                      <a:pt x="394" y="46"/>
                    </a:lnTo>
                    <a:lnTo>
                      <a:pt x="456" y="34"/>
                    </a:lnTo>
                    <a:lnTo>
                      <a:pt x="508" y="69"/>
                    </a:lnTo>
                    <a:lnTo>
                      <a:pt x="502" y="97"/>
                    </a:lnTo>
                    <a:lnTo>
                      <a:pt x="530" y="137"/>
                    </a:lnTo>
                    <a:lnTo>
                      <a:pt x="542" y="205"/>
                    </a:lnTo>
                    <a:lnTo>
                      <a:pt x="548" y="244"/>
                    </a:lnTo>
                    <a:lnTo>
                      <a:pt x="473" y="324"/>
                    </a:lnTo>
                    <a:lnTo>
                      <a:pt x="399" y="301"/>
                    </a:lnTo>
                    <a:lnTo>
                      <a:pt x="399" y="466"/>
                    </a:lnTo>
                    <a:lnTo>
                      <a:pt x="354" y="500"/>
                    </a:lnTo>
                    <a:lnTo>
                      <a:pt x="308" y="471"/>
                    </a:lnTo>
                    <a:lnTo>
                      <a:pt x="279" y="500"/>
                    </a:lnTo>
                    <a:lnTo>
                      <a:pt x="262" y="483"/>
                    </a:lnTo>
                    <a:lnTo>
                      <a:pt x="239" y="522"/>
                    </a:lnTo>
                    <a:lnTo>
                      <a:pt x="217" y="522"/>
                    </a:lnTo>
                    <a:lnTo>
                      <a:pt x="217" y="488"/>
                    </a:lnTo>
                    <a:lnTo>
                      <a:pt x="257" y="460"/>
                    </a:lnTo>
                    <a:lnTo>
                      <a:pt x="234" y="426"/>
                    </a:lnTo>
                    <a:lnTo>
                      <a:pt x="205" y="397"/>
                    </a:lnTo>
                    <a:lnTo>
                      <a:pt x="142" y="380"/>
                    </a:lnTo>
                    <a:lnTo>
                      <a:pt x="91" y="397"/>
                    </a:lnTo>
                    <a:lnTo>
                      <a:pt x="74" y="449"/>
                    </a:lnTo>
                    <a:lnTo>
                      <a:pt x="57" y="466"/>
                    </a:lnTo>
                    <a:lnTo>
                      <a:pt x="0" y="420"/>
                    </a:lnTo>
                    <a:lnTo>
                      <a:pt x="28" y="352"/>
                    </a:lnTo>
                    <a:lnTo>
                      <a:pt x="74" y="329"/>
                    </a:lnTo>
                    <a:lnTo>
                      <a:pt x="108" y="250"/>
                    </a:lnTo>
                    <a:lnTo>
                      <a:pt x="182" y="227"/>
                    </a:lnTo>
                    <a:lnTo>
                      <a:pt x="245" y="182"/>
                    </a:lnTo>
                    <a:lnTo>
                      <a:pt x="251" y="114"/>
                    </a:lnTo>
                    <a:lnTo>
                      <a:pt x="285" y="8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43" name="Freeform 95"/>
              <p:cNvSpPr>
                <a:spLocks/>
              </p:cNvSpPr>
              <p:nvPr/>
            </p:nvSpPr>
            <p:spPr bwMode="auto">
              <a:xfrm>
                <a:off x="832" y="3707"/>
                <a:ext cx="548" cy="522"/>
              </a:xfrm>
              <a:custGeom>
                <a:avLst/>
                <a:gdLst>
                  <a:gd name="T0" fmla="*/ 285 w 548"/>
                  <a:gd name="T1" fmla="*/ 80 h 522"/>
                  <a:gd name="T2" fmla="*/ 314 w 548"/>
                  <a:gd name="T3" fmla="*/ 97 h 522"/>
                  <a:gd name="T4" fmla="*/ 336 w 548"/>
                  <a:gd name="T5" fmla="*/ 74 h 522"/>
                  <a:gd name="T6" fmla="*/ 331 w 548"/>
                  <a:gd name="T7" fmla="*/ 12 h 522"/>
                  <a:gd name="T8" fmla="*/ 376 w 548"/>
                  <a:gd name="T9" fmla="*/ 0 h 522"/>
                  <a:gd name="T10" fmla="*/ 394 w 548"/>
                  <a:gd name="T11" fmla="*/ 46 h 522"/>
                  <a:gd name="T12" fmla="*/ 456 w 548"/>
                  <a:gd name="T13" fmla="*/ 34 h 522"/>
                  <a:gd name="T14" fmla="*/ 508 w 548"/>
                  <a:gd name="T15" fmla="*/ 69 h 522"/>
                  <a:gd name="T16" fmla="*/ 502 w 548"/>
                  <a:gd name="T17" fmla="*/ 97 h 522"/>
                  <a:gd name="T18" fmla="*/ 530 w 548"/>
                  <a:gd name="T19" fmla="*/ 137 h 522"/>
                  <a:gd name="T20" fmla="*/ 542 w 548"/>
                  <a:gd name="T21" fmla="*/ 205 h 522"/>
                  <a:gd name="T22" fmla="*/ 548 w 548"/>
                  <a:gd name="T23" fmla="*/ 244 h 522"/>
                  <a:gd name="T24" fmla="*/ 473 w 548"/>
                  <a:gd name="T25" fmla="*/ 324 h 522"/>
                  <a:gd name="T26" fmla="*/ 399 w 548"/>
                  <a:gd name="T27" fmla="*/ 301 h 522"/>
                  <a:gd name="T28" fmla="*/ 399 w 548"/>
                  <a:gd name="T29" fmla="*/ 466 h 522"/>
                  <a:gd name="T30" fmla="*/ 354 w 548"/>
                  <a:gd name="T31" fmla="*/ 500 h 522"/>
                  <a:gd name="T32" fmla="*/ 308 w 548"/>
                  <a:gd name="T33" fmla="*/ 471 h 522"/>
                  <a:gd name="T34" fmla="*/ 279 w 548"/>
                  <a:gd name="T35" fmla="*/ 500 h 522"/>
                  <a:gd name="T36" fmla="*/ 262 w 548"/>
                  <a:gd name="T37" fmla="*/ 483 h 522"/>
                  <a:gd name="T38" fmla="*/ 239 w 548"/>
                  <a:gd name="T39" fmla="*/ 522 h 522"/>
                  <a:gd name="T40" fmla="*/ 217 w 548"/>
                  <a:gd name="T41" fmla="*/ 522 h 522"/>
                  <a:gd name="T42" fmla="*/ 217 w 548"/>
                  <a:gd name="T43" fmla="*/ 488 h 522"/>
                  <a:gd name="T44" fmla="*/ 257 w 548"/>
                  <a:gd name="T45" fmla="*/ 460 h 522"/>
                  <a:gd name="T46" fmla="*/ 234 w 548"/>
                  <a:gd name="T47" fmla="*/ 426 h 522"/>
                  <a:gd name="T48" fmla="*/ 205 w 548"/>
                  <a:gd name="T49" fmla="*/ 397 h 522"/>
                  <a:gd name="T50" fmla="*/ 142 w 548"/>
                  <a:gd name="T51" fmla="*/ 380 h 522"/>
                  <a:gd name="T52" fmla="*/ 91 w 548"/>
                  <a:gd name="T53" fmla="*/ 397 h 522"/>
                  <a:gd name="T54" fmla="*/ 74 w 548"/>
                  <a:gd name="T55" fmla="*/ 449 h 522"/>
                  <a:gd name="T56" fmla="*/ 57 w 548"/>
                  <a:gd name="T57" fmla="*/ 466 h 522"/>
                  <a:gd name="T58" fmla="*/ 0 w 548"/>
                  <a:gd name="T59" fmla="*/ 420 h 522"/>
                  <a:gd name="T60" fmla="*/ 28 w 548"/>
                  <a:gd name="T61" fmla="*/ 352 h 522"/>
                  <a:gd name="T62" fmla="*/ 74 w 548"/>
                  <a:gd name="T63" fmla="*/ 329 h 522"/>
                  <a:gd name="T64" fmla="*/ 108 w 548"/>
                  <a:gd name="T65" fmla="*/ 250 h 522"/>
                  <a:gd name="T66" fmla="*/ 182 w 548"/>
                  <a:gd name="T67" fmla="*/ 227 h 522"/>
                  <a:gd name="T68" fmla="*/ 245 w 548"/>
                  <a:gd name="T69" fmla="*/ 182 h 522"/>
                  <a:gd name="T70" fmla="*/ 251 w 548"/>
                  <a:gd name="T71" fmla="*/ 114 h 522"/>
                  <a:gd name="T72" fmla="*/ 285 w 548"/>
                  <a:gd name="T73" fmla="*/ 80 h 52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548"/>
                  <a:gd name="T112" fmla="*/ 0 h 522"/>
                  <a:gd name="T113" fmla="*/ 548 w 548"/>
                  <a:gd name="T114" fmla="*/ 522 h 52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548" h="522">
                    <a:moveTo>
                      <a:pt x="285" y="80"/>
                    </a:moveTo>
                    <a:lnTo>
                      <a:pt x="314" y="97"/>
                    </a:lnTo>
                    <a:lnTo>
                      <a:pt x="336" y="74"/>
                    </a:lnTo>
                    <a:lnTo>
                      <a:pt x="331" y="12"/>
                    </a:lnTo>
                    <a:lnTo>
                      <a:pt x="376" y="0"/>
                    </a:lnTo>
                    <a:lnTo>
                      <a:pt x="394" y="46"/>
                    </a:lnTo>
                    <a:lnTo>
                      <a:pt x="456" y="34"/>
                    </a:lnTo>
                    <a:lnTo>
                      <a:pt x="508" y="69"/>
                    </a:lnTo>
                    <a:lnTo>
                      <a:pt x="502" y="97"/>
                    </a:lnTo>
                    <a:lnTo>
                      <a:pt x="530" y="137"/>
                    </a:lnTo>
                    <a:lnTo>
                      <a:pt x="542" y="205"/>
                    </a:lnTo>
                    <a:lnTo>
                      <a:pt x="548" y="244"/>
                    </a:lnTo>
                    <a:lnTo>
                      <a:pt x="473" y="324"/>
                    </a:lnTo>
                    <a:lnTo>
                      <a:pt x="399" y="301"/>
                    </a:lnTo>
                    <a:lnTo>
                      <a:pt x="399" y="466"/>
                    </a:lnTo>
                    <a:lnTo>
                      <a:pt x="354" y="500"/>
                    </a:lnTo>
                    <a:lnTo>
                      <a:pt x="308" y="471"/>
                    </a:lnTo>
                    <a:lnTo>
                      <a:pt x="279" y="500"/>
                    </a:lnTo>
                    <a:lnTo>
                      <a:pt x="262" y="483"/>
                    </a:lnTo>
                    <a:lnTo>
                      <a:pt x="239" y="522"/>
                    </a:lnTo>
                    <a:lnTo>
                      <a:pt x="217" y="522"/>
                    </a:lnTo>
                    <a:lnTo>
                      <a:pt x="217" y="488"/>
                    </a:lnTo>
                    <a:lnTo>
                      <a:pt x="257" y="460"/>
                    </a:lnTo>
                    <a:lnTo>
                      <a:pt x="234" y="426"/>
                    </a:lnTo>
                    <a:lnTo>
                      <a:pt x="205" y="397"/>
                    </a:lnTo>
                    <a:lnTo>
                      <a:pt x="142" y="380"/>
                    </a:lnTo>
                    <a:lnTo>
                      <a:pt x="91" y="397"/>
                    </a:lnTo>
                    <a:lnTo>
                      <a:pt x="74" y="449"/>
                    </a:lnTo>
                    <a:lnTo>
                      <a:pt x="57" y="466"/>
                    </a:lnTo>
                    <a:lnTo>
                      <a:pt x="0" y="420"/>
                    </a:lnTo>
                    <a:lnTo>
                      <a:pt x="28" y="352"/>
                    </a:lnTo>
                    <a:lnTo>
                      <a:pt x="74" y="329"/>
                    </a:lnTo>
                    <a:lnTo>
                      <a:pt x="108" y="250"/>
                    </a:lnTo>
                    <a:lnTo>
                      <a:pt x="182" y="227"/>
                    </a:lnTo>
                    <a:lnTo>
                      <a:pt x="245" y="182"/>
                    </a:lnTo>
                    <a:lnTo>
                      <a:pt x="251" y="114"/>
                    </a:lnTo>
                    <a:lnTo>
                      <a:pt x="285" y="80"/>
                    </a:lnTo>
                    <a:close/>
                  </a:path>
                </a:pathLst>
              </a:custGeom>
              <a:solidFill>
                <a:srgbClr val="FFC000"/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3" name="Freeform 96"/>
              <p:cNvSpPr>
                <a:spLocks/>
              </p:cNvSpPr>
              <p:nvPr/>
            </p:nvSpPr>
            <p:spPr bwMode="auto">
              <a:xfrm>
                <a:off x="1240" y="3832"/>
                <a:ext cx="758" cy="431"/>
              </a:xfrm>
              <a:custGeom>
                <a:avLst/>
                <a:gdLst/>
                <a:ahLst/>
                <a:cxnLst>
                  <a:cxn ang="0">
                    <a:pos x="137" y="85"/>
                  </a:cxn>
                  <a:cxn ang="0">
                    <a:pos x="234" y="91"/>
                  </a:cxn>
                  <a:cxn ang="0">
                    <a:pos x="251" y="74"/>
                  </a:cxn>
                  <a:cxn ang="0">
                    <a:pos x="302" y="80"/>
                  </a:cxn>
                  <a:cxn ang="0">
                    <a:pos x="325" y="108"/>
                  </a:cxn>
                  <a:cxn ang="0">
                    <a:pos x="365" y="68"/>
                  </a:cxn>
                  <a:cxn ang="0">
                    <a:pos x="422" y="80"/>
                  </a:cxn>
                  <a:cxn ang="0">
                    <a:pos x="422" y="51"/>
                  </a:cxn>
                  <a:cxn ang="0">
                    <a:pos x="382" y="40"/>
                  </a:cxn>
                  <a:cxn ang="0">
                    <a:pos x="399" y="12"/>
                  </a:cxn>
                  <a:cxn ang="0">
                    <a:pos x="422" y="17"/>
                  </a:cxn>
                  <a:cxn ang="0">
                    <a:pos x="451" y="0"/>
                  </a:cxn>
                  <a:cxn ang="0">
                    <a:pos x="479" y="40"/>
                  </a:cxn>
                  <a:cxn ang="0">
                    <a:pos x="542" y="34"/>
                  </a:cxn>
                  <a:cxn ang="0">
                    <a:pos x="559" y="68"/>
                  </a:cxn>
                  <a:cxn ang="0">
                    <a:pos x="553" y="102"/>
                  </a:cxn>
                  <a:cxn ang="0">
                    <a:pos x="582" y="119"/>
                  </a:cxn>
                  <a:cxn ang="0">
                    <a:pos x="582" y="153"/>
                  </a:cxn>
                  <a:cxn ang="0">
                    <a:pos x="639" y="131"/>
                  </a:cxn>
                  <a:cxn ang="0">
                    <a:pos x="765" y="199"/>
                  </a:cxn>
                  <a:cxn ang="0">
                    <a:pos x="759" y="221"/>
                  </a:cxn>
                  <a:cxn ang="0">
                    <a:pos x="725" y="238"/>
                  </a:cxn>
                  <a:cxn ang="0">
                    <a:pos x="673" y="307"/>
                  </a:cxn>
                  <a:cxn ang="0">
                    <a:pos x="645" y="318"/>
                  </a:cxn>
                  <a:cxn ang="0">
                    <a:pos x="650" y="335"/>
                  </a:cxn>
                  <a:cxn ang="0">
                    <a:pos x="588" y="341"/>
                  </a:cxn>
                  <a:cxn ang="0">
                    <a:pos x="559" y="369"/>
                  </a:cxn>
                  <a:cxn ang="0">
                    <a:pos x="502" y="363"/>
                  </a:cxn>
                  <a:cxn ang="0">
                    <a:pos x="445" y="426"/>
                  </a:cxn>
                  <a:cxn ang="0">
                    <a:pos x="422" y="397"/>
                  </a:cxn>
                  <a:cxn ang="0">
                    <a:pos x="405" y="409"/>
                  </a:cxn>
                  <a:cxn ang="0">
                    <a:pos x="365" y="392"/>
                  </a:cxn>
                  <a:cxn ang="0">
                    <a:pos x="319" y="431"/>
                  </a:cxn>
                  <a:cxn ang="0">
                    <a:pos x="262" y="386"/>
                  </a:cxn>
                  <a:cxn ang="0">
                    <a:pos x="222" y="369"/>
                  </a:cxn>
                  <a:cxn ang="0">
                    <a:pos x="143" y="369"/>
                  </a:cxn>
                  <a:cxn ang="0">
                    <a:pos x="108" y="409"/>
                  </a:cxn>
                  <a:cxn ang="0">
                    <a:pos x="114" y="358"/>
                  </a:cxn>
                  <a:cxn ang="0">
                    <a:pos x="86" y="324"/>
                  </a:cxn>
                  <a:cxn ang="0">
                    <a:pos x="63" y="369"/>
                  </a:cxn>
                  <a:cxn ang="0">
                    <a:pos x="46" y="341"/>
                  </a:cxn>
                  <a:cxn ang="0">
                    <a:pos x="23" y="363"/>
                  </a:cxn>
                  <a:cxn ang="0">
                    <a:pos x="17" y="346"/>
                  </a:cxn>
                  <a:cxn ang="0">
                    <a:pos x="0" y="346"/>
                  </a:cxn>
                  <a:cxn ang="0">
                    <a:pos x="0" y="182"/>
                  </a:cxn>
                  <a:cxn ang="0">
                    <a:pos x="68" y="199"/>
                  </a:cxn>
                  <a:cxn ang="0">
                    <a:pos x="143" y="131"/>
                  </a:cxn>
                  <a:cxn ang="0">
                    <a:pos x="137" y="85"/>
                  </a:cxn>
                </a:cxnLst>
                <a:rect l="0" t="0" r="r" b="b"/>
                <a:pathLst>
                  <a:path w="765" h="431">
                    <a:moveTo>
                      <a:pt x="137" y="85"/>
                    </a:moveTo>
                    <a:lnTo>
                      <a:pt x="234" y="91"/>
                    </a:lnTo>
                    <a:lnTo>
                      <a:pt x="251" y="74"/>
                    </a:lnTo>
                    <a:lnTo>
                      <a:pt x="302" y="80"/>
                    </a:lnTo>
                    <a:lnTo>
                      <a:pt x="325" y="108"/>
                    </a:lnTo>
                    <a:lnTo>
                      <a:pt x="365" y="68"/>
                    </a:lnTo>
                    <a:lnTo>
                      <a:pt x="422" y="80"/>
                    </a:lnTo>
                    <a:lnTo>
                      <a:pt x="422" y="51"/>
                    </a:lnTo>
                    <a:lnTo>
                      <a:pt x="382" y="40"/>
                    </a:lnTo>
                    <a:lnTo>
                      <a:pt x="399" y="12"/>
                    </a:lnTo>
                    <a:lnTo>
                      <a:pt x="422" y="17"/>
                    </a:lnTo>
                    <a:lnTo>
                      <a:pt x="451" y="0"/>
                    </a:lnTo>
                    <a:lnTo>
                      <a:pt x="479" y="40"/>
                    </a:lnTo>
                    <a:lnTo>
                      <a:pt x="542" y="34"/>
                    </a:lnTo>
                    <a:lnTo>
                      <a:pt x="559" y="68"/>
                    </a:lnTo>
                    <a:lnTo>
                      <a:pt x="553" y="102"/>
                    </a:lnTo>
                    <a:lnTo>
                      <a:pt x="582" y="119"/>
                    </a:lnTo>
                    <a:lnTo>
                      <a:pt x="582" y="153"/>
                    </a:lnTo>
                    <a:lnTo>
                      <a:pt x="639" y="131"/>
                    </a:lnTo>
                    <a:lnTo>
                      <a:pt x="765" y="199"/>
                    </a:lnTo>
                    <a:lnTo>
                      <a:pt x="759" y="221"/>
                    </a:lnTo>
                    <a:lnTo>
                      <a:pt x="725" y="238"/>
                    </a:lnTo>
                    <a:lnTo>
                      <a:pt x="673" y="307"/>
                    </a:lnTo>
                    <a:lnTo>
                      <a:pt x="645" y="318"/>
                    </a:lnTo>
                    <a:lnTo>
                      <a:pt x="650" y="335"/>
                    </a:lnTo>
                    <a:lnTo>
                      <a:pt x="588" y="341"/>
                    </a:lnTo>
                    <a:lnTo>
                      <a:pt x="559" y="369"/>
                    </a:lnTo>
                    <a:lnTo>
                      <a:pt x="502" y="363"/>
                    </a:lnTo>
                    <a:lnTo>
                      <a:pt x="445" y="426"/>
                    </a:lnTo>
                    <a:lnTo>
                      <a:pt x="422" y="397"/>
                    </a:lnTo>
                    <a:lnTo>
                      <a:pt x="405" y="409"/>
                    </a:lnTo>
                    <a:lnTo>
                      <a:pt x="365" y="392"/>
                    </a:lnTo>
                    <a:lnTo>
                      <a:pt x="319" y="431"/>
                    </a:lnTo>
                    <a:lnTo>
                      <a:pt x="262" y="386"/>
                    </a:lnTo>
                    <a:lnTo>
                      <a:pt x="222" y="369"/>
                    </a:lnTo>
                    <a:lnTo>
                      <a:pt x="143" y="369"/>
                    </a:lnTo>
                    <a:lnTo>
                      <a:pt x="108" y="409"/>
                    </a:lnTo>
                    <a:lnTo>
                      <a:pt x="114" y="358"/>
                    </a:lnTo>
                    <a:lnTo>
                      <a:pt x="86" y="324"/>
                    </a:lnTo>
                    <a:lnTo>
                      <a:pt x="63" y="369"/>
                    </a:lnTo>
                    <a:lnTo>
                      <a:pt x="46" y="341"/>
                    </a:lnTo>
                    <a:lnTo>
                      <a:pt x="23" y="363"/>
                    </a:lnTo>
                    <a:lnTo>
                      <a:pt x="17" y="346"/>
                    </a:lnTo>
                    <a:lnTo>
                      <a:pt x="0" y="346"/>
                    </a:lnTo>
                    <a:lnTo>
                      <a:pt x="0" y="182"/>
                    </a:lnTo>
                    <a:lnTo>
                      <a:pt x="68" y="199"/>
                    </a:lnTo>
                    <a:lnTo>
                      <a:pt x="143" y="131"/>
                    </a:lnTo>
                    <a:lnTo>
                      <a:pt x="137" y="85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45" name="Freeform 97"/>
              <p:cNvSpPr>
                <a:spLocks/>
              </p:cNvSpPr>
              <p:nvPr/>
            </p:nvSpPr>
            <p:spPr bwMode="auto">
              <a:xfrm>
                <a:off x="1237" y="3832"/>
                <a:ext cx="765" cy="431"/>
              </a:xfrm>
              <a:custGeom>
                <a:avLst/>
                <a:gdLst>
                  <a:gd name="T0" fmla="*/ 137 w 765"/>
                  <a:gd name="T1" fmla="*/ 85 h 431"/>
                  <a:gd name="T2" fmla="*/ 234 w 765"/>
                  <a:gd name="T3" fmla="*/ 91 h 431"/>
                  <a:gd name="T4" fmla="*/ 251 w 765"/>
                  <a:gd name="T5" fmla="*/ 74 h 431"/>
                  <a:gd name="T6" fmla="*/ 302 w 765"/>
                  <a:gd name="T7" fmla="*/ 80 h 431"/>
                  <a:gd name="T8" fmla="*/ 325 w 765"/>
                  <a:gd name="T9" fmla="*/ 108 h 431"/>
                  <a:gd name="T10" fmla="*/ 365 w 765"/>
                  <a:gd name="T11" fmla="*/ 68 h 431"/>
                  <a:gd name="T12" fmla="*/ 422 w 765"/>
                  <a:gd name="T13" fmla="*/ 80 h 431"/>
                  <a:gd name="T14" fmla="*/ 422 w 765"/>
                  <a:gd name="T15" fmla="*/ 51 h 431"/>
                  <a:gd name="T16" fmla="*/ 382 w 765"/>
                  <a:gd name="T17" fmla="*/ 40 h 431"/>
                  <a:gd name="T18" fmla="*/ 399 w 765"/>
                  <a:gd name="T19" fmla="*/ 12 h 431"/>
                  <a:gd name="T20" fmla="*/ 422 w 765"/>
                  <a:gd name="T21" fmla="*/ 17 h 431"/>
                  <a:gd name="T22" fmla="*/ 451 w 765"/>
                  <a:gd name="T23" fmla="*/ 0 h 431"/>
                  <a:gd name="T24" fmla="*/ 479 w 765"/>
                  <a:gd name="T25" fmla="*/ 40 h 431"/>
                  <a:gd name="T26" fmla="*/ 542 w 765"/>
                  <a:gd name="T27" fmla="*/ 34 h 431"/>
                  <a:gd name="T28" fmla="*/ 559 w 765"/>
                  <a:gd name="T29" fmla="*/ 68 h 431"/>
                  <a:gd name="T30" fmla="*/ 553 w 765"/>
                  <a:gd name="T31" fmla="*/ 102 h 431"/>
                  <a:gd name="T32" fmla="*/ 582 w 765"/>
                  <a:gd name="T33" fmla="*/ 119 h 431"/>
                  <a:gd name="T34" fmla="*/ 582 w 765"/>
                  <a:gd name="T35" fmla="*/ 153 h 431"/>
                  <a:gd name="T36" fmla="*/ 639 w 765"/>
                  <a:gd name="T37" fmla="*/ 131 h 431"/>
                  <a:gd name="T38" fmla="*/ 765 w 765"/>
                  <a:gd name="T39" fmla="*/ 199 h 431"/>
                  <a:gd name="T40" fmla="*/ 759 w 765"/>
                  <a:gd name="T41" fmla="*/ 221 h 431"/>
                  <a:gd name="T42" fmla="*/ 725 w 765"/>
                  <a:gd name="T43" fmla="*/ 238 h 431"/>
                  <a:gd name="T44" fmla="*/ 673 w 765"/>
                  <a:gd name="T45" fmla="*/ 307 h 431"/>
                  <a:gd name="T46" fmla="*/ 645 w 765"/>
                  <a:gd name="T47" fmla="*/ 318 h 431"/>
                  <a:gd name="T48" fmla="*/ 650 w 765"/>
                  <a:gd name="T49" fmla="*/ 335 h 431"/>
                  <a:gd name="T50" fmla="*/ 588 w 765"/>
                  <a:gd name="T51" fmla="*/ 341 h 431"/>
                  <a:gd name="T52" fmla="*/ 559 w 765"/>
                  <a:gd name="T53" fmla="*/ 369 h 431"/>
                  <a:gd name="T54" fmla="*/ 502 w 765"/>
                  <a:gd name="T55" fmla="*/ 363 h 431"/>
                  <a:gd name="T56" fmla="*/ 445 w 765"/>
                  <a:gd name="T57" fmla="*/ 426 h 431"/>
                  <a:gd name="T58" fmla="*/ 422 w 765"/>
                  <a:gd name="T59" fmla="*/ 397 h 431"/>
                  <a:gd name="T60" fmla="*/ 405 w 765"/>
                  <a:gd name="T61" fmla="*/ 409 h 431"/>
                  <a:gd name="T62" fmla="*/ 365 w 765"/>
                  <a:gd name="T63" fmla="*/ 392 h 431"/>
                  <a:gd name="T64" fmla="*/ 319 w 765"/>
                  <a:gd name="T65" fmla="*/ 431 h 431"/>
                  <a:gd name="T66" fmla="*/ 262 w 765"/>
                  <a:gd name="T67" fmla="*/ 386 h 431"/>
                  <a:gd name="T68" fmla="*/ 222 w 765"/>
                  <a:gd name="T69" fmla="*/ 369 h 431"/>
                  <a:gd name="T70" fmla="*/ 143 w 765"/>
                  <a:gd name="T71" fmla="*/ 369 h 431"/>
                  <a:gd name="T72" fmla="*/ 108 w 765"/>
                  <a:gd name="T73" fmla="*/ 409 h 431"/>
                  <a:gd name="T74" fmla="*/ 114 w 765"/>
                  <a:gd name="T75" fmla="*/ 358 h 431"/>
                  <a:gd name="T76" fmla="*/ 86 w 765"/>
                  <a:gd name="T77" fmla="*/ 324 h 431"/>
                  <a:gd name="T78" fmla="*/ 63 w 765"/>
                  <a:gd name="T79" fmla="*/ 369 h 431"/>
                  <a:gd name="T80" fmla="*/ 46 w 765"/>
                  <a:gd name="T81" fmla="*/ 341 h 431"/>
                  <a:gd name="T82" fmla="*/ 23 w 765"/>
                  <a:gd name="T83" fmla="*/ 363 h 431"/>
                  <a:gd name="T84" fmla="*/ 17 w 765"/>
                  <a:gd name="T85" fmla="*/ 346 h 431"/>
                  <a:gd name="T86" fmla="*/ 0 w 765"/>
                  <a:gd name="T87" fmla="*/ 346 h 431"/>
                  <a:gd name="T88" fmla="*/ 0 w 765"/>
                  <a:gd name="T89" fmla="*/ 182 h 431"/>
                  <a:gd name="T90" fmla="*/ 68 w 765"/>
                  <a:gd name="T91" fmla="*/ 199 h 431"/>
                  <a:gd name="T92" fmla="*/ 143 w 765"/>
                  <a:gd name="T93" fmla="*/ 131 h 431"/>
                  <a:gd name="T94" fmla="*/ 137 w 765"/>
                  <a:gd name="T95" fmla="*/ 85 h 43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765"/>
                  <a:gd name="T145" fmla="*/ 0 h 431"/>
                  <a:gd name="T146" fmla="*/ 765 w 765"/>
                  <a:gd name="T147" fmla="*/ 431 h 431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765" h="431">
                    <a:moveTo>
                      <a:pt x="137" y="85"/>
                    </a:moveTo>
                    <a:lnTo>
                      <a:pt x="234" y="91"/>
                    </a:lnTo>
                    <a:lnTo>
                      <a:pt x="251" y="74"/>
                    </a:lnTo>
                    <a:lnTo>
                      <a:pt x="302" y="80"/>
                    </a:lnTo>
                    <a:lnTo>
                      <a:pt x="325" y="108"/>
                    </a:lnTo>
                    <a:lnTo>
                      <a:pt x="365" y="68"/>
                    </a:lnTo>
                    <a:lnTo>
                      <a:pt x="422" y="80"/>
                    </a:lnTo>
                    <a:lnTo>
                      <a:pt x="422" y="51"/>
                    </a:lnTo>
                    <a:lnTo>
                      <a:pt x="382" y="40"/>
                    </a:lnTo>
                    <a:lnTo>
                      <a:pt x="399" y="12"/>
                    </a:lnTo>
                    <a:lnTo>
                      <a:pt x="422" y="17"/>
                    </a:lnTo>
                    <a:lnTo>
                      <a:pt x="451" y="0"/>
                    </a:lnTo>
                    <a:lnTo>
                      <a:pt x="479" y="40"/>
                    </a:lnTo>
                    <a:lnTo>
                      <a:pt x="542" y="34"/>
                    </a:lnTo>
                    <a:lnTo>
                      <a:pt x="559" y="68"/>
                    </a:lnTo>
                    <a:lnTo>
                      <a:pt x="553" y="102"/>
                    </a:lnTo>
                    <a:lnTo>
                      <a:pt x="582" y="119"/>
                    </a:lnTo>
                    <a:lnTo>
                      <a:pt x="582" y="153"/>
                    </a:lnTo>
                    <a:lnTo>
                      <a:pt x="639" y="131"/>
                    </a:lnTo>
                    <a:lnTo>
                      <a:pt x="765" y="199"/>
                    </a:lnTo>
                    <a:lnTo>
                      <a:pt x="759" y="221"/>
                    </a:lnTo>
                    <a:lnTo>
                      <a:pt x="725" y="238"/>
                    </a:lnTo>
                    <a:lnTo>
                      <a:pt x="673" y="307"/>
                    </a:lnTo>
                    <a:lnTo>
                      <a:pt x="645" y="318"/>
                    </a:lnTo>
                    <a:lnTo>
                      <a:pt x="650" y="335"/>
                    </a:lnTo>
                    <a:lnTo>
                      <a:pt x="588" y="341"/>
                    </a:lnTo>
                    <a:lnTo>
                      <a:pt x="559" y="369"/>
                    </a:lnTo>
                    <a:lnTo>
                      <a:pt x="502" y="363"/>
                    </a:lnTo>
                    <a:lnTo>
                      <a:pt x="445" y="426"/>
                    </a:lnTo>
                    <a:lnTo>
                      <a:pt x="422" y="397"/>
                    </a:lnTo>
                    <a:lnTo>
                      <a:pt x="405" y="409"/>
                    </a:lnTo>
                    <a:lnTo>
                      <a:pt x="365" y="392"/>
                    </a:lnTo>
                    <a:lnTo>
                      <a:pt x="319" y="431"/>
                    </a:lnTo>
                    <a:lnTo>
                      <a:pt x="262" y="386"/>
                    </a:lnTo>
                    <a:lnTo>
                      <a:pt x="222" y="369"/>
                    </a:lnTo>
                    <a:lnTo>
                      <a:pt x="143" y="369"/>
                    </a:lnTo>
                    <a:lnTo>
                      <a:pt x="108" y="409"/>
                    </a:lnTo>
                    <a:lnTo>
                      <a:pt x="114" y="358"/>
                    </a:lnTo>
                    <a:lnTo>
                      <a:pt x="86" y="324"/>
                    </a:lnTo>
                    <a:lnTo>
                      <a:pt x="63" y="369"/>
                    </a:lnTo>
                    <a:lnTo>
                      <a:pt x="46" y="341"/>
                    </a:lnTo>
                    <a:lnTo>
                      <a:pt x="23" y="363"/>
                    </a:lnTo>
                    <a:lnTo>
                      <a:pt x="17" y="346"/>
                    </a:lnTo>
                    <a:lnTo>
                      <a:pt x="0" y="346"/>
                    </a:lnTo>
                    <a:lnTo>
                      <a:pt x="0" y="182"/>
                    </a:lnTo>
                    <a:lnTo>
                      <a:pt x="68" y="199"/>
                    </a:lnTo>
                    <a:lnTo>
                      <a:pt x="143" y="131"/>
                    </a:lnTo>
                    <a:lnTo>
                      <a:pt x="137" y="85"/>
                    </a:lnTo>
                    <a:close/>
                  </a:path>
                </a:pathLst>
              </a:custGeom>
              <a:solidFill>
                <a:srgbClr val="FFC000"/>
              </a:solidFill>
              <a:ln w="1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46" name="Rectangle 102"/>
              <p:cNvSpPr>
                <a:spLocks noChangeArrowheads="1"/>
              </p:cNvSpPr>
              <p:nvPr/>
            </p:nvSpPr>
            <p:spPr bwMode="auto">
              <a:xfrm>
                <a:off x="3753" y="2672"/>
                <a:ext cx="315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Кимрский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47" name="Rectangle 105"/>
              <p:cNvSpPr>
                <a:spLocks noChangeArrowheads="1"/>
              </p:cNvSpPr>
              <p:nvPr/>
            </p:nvSpPr>
            <p:spPr bwMode="auto">
              <a:xfrm>
                <a:off x="3885" y="2272"/>
                <a:ext cx="484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Кесовогорский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48" name="Rectangle 108"/>
              <p:cNvSpPr>
                <a:spLocks noChangeArrowheads="1"/>
              </p:cNvSpPr>
              <p:nvPr/>
            </p:nvSpPr>
            <p:spPr bwMode="auto">
              <a:xfrm>
                <a:off x="4003" y="2416"/>
                <a:ext cx="546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Кашинский городской округ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49" name="Rectangle 111"/>
              <p:cNvSpPr>
                <a:spLocks noChangeArrowheads="1"/>
              </p:cNvSpPr>
              <p:nvPr/>
            </p:nvSpPr>
            <p:spPr bwMode="auto">
              <a:xfrm>
                <a:off x="4319" y="2683"/>
                <a:ext cx="400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Калязинский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50" name="Rectangle 114"/>
              <p:cNvSpPr>
                <a:spLocks noChangeArrowheads="1"/>
              </p:cNvSpPr>
              <p:nvPr/>
            </p:nvSpPr>
            <p:spPr bwMode="auto">
              <a:xfrm>
                <a:off x="3876" y="2003"/>
                <a:ext cx="374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Сонковский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51" name="Rectangle 117"/>
              <p:cNvSpPr>
                <a:spLocks noChangeArrowheads="1"/>
              </p:cNvSpPr>
              <p:nvPr/>
            </p:nvSpPr>
            <p:spPr bwMode="auto">
              <a:xfrm>
                <a:off x="3910" y="1669"/>
                <a:ext cx="542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Краснохолмский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52" name="Rectangle 120"/>
              <p:cNvSpPr>
                <a:spLocks noChangeArrowheads="1"/>
              </p:cNvSpPr>
              <p:nvPr/>
            </p:nvSpPr>
            <p:spPr bwMode="auto">
              <a:xfrm>
                <a:off x="3361" y="1375"/>
                <a:ext cx="371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Сандовский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53" name="Rectangle 123"/>
              <p:cNvSpPr>
                <a:spLocks noChangeArrowheads="1"/>
              </p:cNvSpPr>
              <p:nvPr/>
            </p:nvSpPr>
            <p:spPr bwMode="auto">
              <a:xfrm>
                <a:off x="3713" y="1150"/>
                <a:ext cx="426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Весьегонский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54" name="Rectangle 126"/>
              <p:cNvSpPr>
                <a:spLocks noChangeArrowheads="1"/>
              </p:cNvSpPr>
              <p:nvPr/>
            </p:nvSpPr>
            <p:spPr bwMode="auto">
              <a:xfrm>
                <a:off x="3484" y="2210"/>
                <a:ext cx="307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Бежецкий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55" name="Rectangle 129"/>
              <p:cNvSpPr>
                <a:spLocks noChangeArrowheads="1"/>
              </p:cNvSpPr>
              <p:nvPr/>
            </p:nvSpPr>
            <p:spPr bwMode="auto">
              <a:xfrm>
                <a:off x="3517" y="1613"/>
                <a:ext cx="424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Молоковский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56" name="Rectangle 132"/>
              <p:cNvSpPr>
                <a:spLocks noChangeArrowheads="1"/>
              </p:cNvSpPr>
              <p:nvPr/>
            </p:nvSpPr>
            <p:spPr bwMode="auto">
              <a:xfrm>
                <a:off x="2976" y="1528"/>
                <a:ext cx="226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Лесной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57" name="Rectangle 135"/>
              <p:cNvSpPr>
                <a:spLocks noChangeArrowheads="1"/>
              </p:cNvSpPr>
              <p:nvPr/>
            </p:nvSpPr>
            <p:spPr bwMode="auto">
              <a:xfrm>
                <a:off x="2724" y="2393"/>
                <a:ext cx="377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Спировский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58" name="Rectangle 138"/>
              <p:cNvSpPr>
                <a:spLocks noChangeArrowheads="1"/>
              </p:cNvSpPr>
              <p:nvPr/>
            </p:nvSpPr>
            <p:spPr bwMode="auto">
              <a:xfrm>
                <a:off x="3014" y="1979"/>
                <a:ext cx="542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Максатихинский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59" name="Rectangle 141"/>
              <p:cNvSpPr>
                <a:spLocks noChangeArrowheads="1"/>
              </p:cNvSpPr>
              <p:nvPr/>
            </p:nvSpPr>
            <p:spPr bwMode="auto">
              <a:xfrm>
                <a:off x="3324" y="2475"/>
                <a:ext cx="457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Рамешковский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60" name="Rectangle 144"/>
              <p:cNvSpPr>
                <a:spLocks noChangeArrowheads="1"/>
              </p:cNvSpPr>
              <p:nvPr/>
            </p:nvSpPr>
            <p:spPr bwMode="auto">
              <a:xfrm>
                <a:off x="3542" y="3191"/>
                <a:ext cx="424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Конаковский 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61" name="Rectangle 147"/>
              <p:cNvSpPr>
                <a:spLocks noChangeArrowheads="1"/>
              </p:cNvSpPr>
              <p:nvPr/>
            </p:nvSpPr>
            <p:spPr bwMode="auto">
              <a:xfrm>
                <a:off x="3140" y="2910"/>
                <a:ext cx="434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Калининский 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62" name="Rectangle 150"/>
              <p:cNvSpPr>
                <a:spLocks noChangeArrowheads="1"/>
              </p:cNvSpPr>
              <p:nvPr/>
            </p:nvSpPr>
            <p:spPr bwMode="auto">
              <a:xfrm>
                <a:off x="2566" y="3339"/>
                <a:ext cx="357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Старицкий 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63" name="Rectangle 153"/>
              <p:cNvSpPr>
                <a:spLocks noChangeArrowheads="1"/>
              </p:cNvSpPr>
              <p:nvPr/>
            </p:nvSpPr>
            <p:spPr bwMode="auto">
              <a:xfrm>
                <a:off x="2541" y="3027"/>
                <a:ext cx="401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Торжокский 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64" name="Rectangle 156"/>
              <p:cNvSpPr>
                <a:spLocks noChangeArrowheads="1"/>
              </p:cNvSpPr>
              <p:nvPr/>
            </p:nvSpPr>
            <p:spPr bwMode="auto">
              <a:xfrm>
                <a:off x="2932" y="2611"/>
                <a:ext cx="526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Лихославльский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65" name="Rectangle 159"/>
              <p:cNvSpPr>
                <a:spLocks noChangeArrowheads="1"/>
              </p:cNvSpPr>
              <p:nvPr/>
            </p:nvSpPr>
            <p:spPr bwMode="auto">
              <a:xfrm>
                <a:off x="2087" y="3345"/>
                <a:ext cx="301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Ржевский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66" name="Rectangle 162"/>
              <p:cNvSpPr>
                <a:spLocks noChangeArrowheads="1"/>
              </p:cNvSpPr>
              <p:nvPr/>
            </p:nvSpPr>
            <p:spPr bwMode="auto">
              <a:xfrm>
                <a:off x="2343" y="2138"/>
                <a:ext cx="536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Вышневолоцкий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67" name="Rectangle 165"/>
              <p:cNvSpPr>
                <a:spLocks noChangeArrowheads="1"/>
              </p:cNvSpPr>
              <p:nvPr/>
            </p:nvSpPr>
            <p:spPr bwMode="auto">
              <a:xfrm>
                <a:off x="2580" y="1792"/>
                <a:ext cx="586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Удомельский городской округ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68" name="Rectangle 168"/>
              <p:cNvSpPr>
                <a:spLocks noChangeArrowheads="1"/>
              </p:cNvSpPr>
              <p:nvPr/>
            </p:nvSpPr>
            <p:spPr bwMode="auto">
              <a:xfrm>
                <a:off x="2051" y="1908"/>
                <a:ext cx="43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Бологовский 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69" name="Rectangle 171"/>
              <p:cNvSpPr>
                <a:spLocks noChangeArrowheads="1"/>
              </p:cNvSpPr>
              <p:nvPr/>
            </p:nvSpPr>
            <p:spPr bwMode="auto">
              <a:xfrm>
                <a:off x="1859" y="2250"/>
                <a:ext cx="366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Фировский 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70" name="Rectangle 174"/>
              <p:cNvSpPr>
                <a:spLocks noChangeArrowheads="1"/>
              </p:cNvSpPr>
              <p:nvPr/>
            </p:nvSpPr>
            <p:spPr bwMode="auto">
              <a:xfrm>
                <a:off x="2093" y="2732"/>
                <a:ext cx="485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Кувшиновский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71" name="Rectangle 177"/>
              <p:cNvSpPr>
                <a:spLocks noChangeArrowheads="1"/>
              </p:cNvSpPr>
              <p:nvPr/>
            </p:nvSpPr>
            <p:spPr bwMode="auto">
              <a:xfrm>
                <a:off x="1653" y="3027"/>
                <a:ext cx="507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Селижаровский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72" name="Rectangle 180"/>
              <p:cNvSpPr>
                <a:spLocks noChangeArrowheads="1"/>
              </p:cNvSpPr>
              <p:nvPr/>
            </p:nvSpPr>
            <p:spPr bwMode="auto">
              <a:xfrm>
                <a:off x="1534" y="2631"/>
                <a:ext cx="507" cy="4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Осташковский городской округ</a:t>
                </a:r>
              </a:p>
              <a:p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73" name="Rectangle 183"/>
              <p:cNvSpPr>
                <a:spLocks noChangeArrowheads="1"/>
              </p:cNvSpPr>
              <p:nvPr/>
            </p:nvSpPr>
            <p:spPr bwMode="auto">
              <a:xfrm>
                <a:off x="1188" y="2850"/>
                <a:ext cx="355" cy="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Пеновский </a:t>
                </a:r>
              </a:p>
              <a:p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74" name="Rectangle 186"/>
              <p:cNvSpPr>
                <a:spLocks noChangeArrowheads="1"/>
              </p:cNvSpPr>
              <p:nvPr/>
            </p:nvSpPr>
            <p:spPr bwMode="auto">
              <a:xfrm>
                <a:off x="992" y="3147"/>
                <a:ext cx="535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Андреапольский 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75" name="Rectangle 189"/>
              <p:cNvSpPr>
                <a:spLocks noChangeArrowheads="1"/>
              </p:cNvSpPr>
              <p:nvPr/>
            </p:nvSpPr>
            <p:spPr bwMode="auto">
              <a:xfrm>
                <a:off x="543" y="3277"/>
                <a:ext cx="375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Торопецкий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76" name="Rectangle 192"/>
              <p:cNvSpPr>
                <a:spLocks noChangeArrowheads="1"/>
              </p:cNvSpPr>
              <p:nvPr/>
            </p:nvSpPr>
            <p:spPr bwMode="auto">
              <a:xfrm>
                <a:off x="2538" y="3696"/>
                <a:ext cx="363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Зубцовский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77" name="Rectangle 195"/>
              <p:cNvSpPr>
                <a:spLocks noChangeArrowheads="1"/>
              </p:cNvSpPr>
              <p:nvPr/>
            </p:nvSpPr>
            <p:spPr bwMode="auto">
              <a:xfrm>
                <a:off x="1728" y="3622"/>
                <a:ext cx="399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Оленинский 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78" name="Rectangle 198"/>
              <p:cNvSpPr>
                <a:spLocks noChangeArrowheads="1"/>
              </p:cNvSpPr>
              <p:nvPr/>
            </p:nvSpPr>
            <p:spPr bwMode="auto">
              <a:xfrm>
                <a:off x="1259" y="3566"/>
                <a:ext cx="512" cy="4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Нелидовский городской округ</a:t>
                </a:r>
              </a:p>
              <a:p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79" name="Rectangle 201"/>
              <p:cNvSpPr>
                <a:spLocks noChangeArrowheads="1"/>
              </p:cNvSpPr>
              <p:nvPr/>
            </p:nvSpPr>
            <p:spPr bwMode="auto">
              <a:xfrm>
                <a:off x="685" y="3630"/>
                <a:ext cx="562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Западнодвинский 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80" name="Rectangle 204"/>
              <p:cNvSpPr>
                <a:spLocks noChangeArrowheads="1"/>
              </p:cNvSpPr>
              <p:nvPr/>
            </p:nvSpPr>
            <p:spPr bwMode="auto">
              <a:xfrm>
                <a:off x="941" y="3940"/>
                <a:ext cx="383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800">
                    <a:latin typeface="Times New Roman" pitchFamily="18" charset="0"/>
                    <a:cs typeface="Times New Roman" pitchFamily="18" charset="0"/>
                  </a:rPr>
                  <a:t>Жарковский</a:t>
                </a:r>
                <a:endParaRPr lang="ru-RU" alt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0266" name="Rectangle 208"/>
            <p:cNvSpPr>
              <a:spLocks noChangeArrowheads="1"/>
            </p:cNvSpPr>
            <p:nvPr/>
          </p:nvSpPr>
          <p:spPr bwMode="auto">
            <a:xfrm>
              <a:off x="1448" y="3940"/>
              <a:ext cx="28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800">
                  <a:latin typeface="Times New Roman" pitchFamily="18" charset="0"/>
                  <a:cs typeface="Times New Roman" pitchFamily="18" charset="0"/>
                </a:rPr>
                <a:t>Бельский</a:t>
              </a: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67" name="Rectangle 209"/>
            <p:cNvSpPr>
              <a:spLocks noChangeArrowheads="1"/>
            </p:cNvSpPr>
            <p:nvPr/>
          </p:nvSpPr>
          <p:spPr bwMode="auto">
            <a:xfrm>
              <a:off x="3034" y="3169"/>
              <a:ext cx="388" cy="9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68" name="Rectangle 211"/>
            <p:cNvSpPr>
              <a:spLocks noChangeArrowheads="1"/>
            </p:cNvSpPr>
            <p:nvPr/>
          </p:nvSpPr>
          <p:spPr bwMode="auto">
            <a:xfrm>
              <a:off x="3114" y="3114"/>
              <a:ext cx="3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ru-RU" altLang="ru-RU" sz="800">
                  <a:latin typeface="Times New Roman" pitchFamily="18" charset="0"/>
                  <a:cs typeface="Times New Roman" pitchFamily="18" charset="0"/>
                </a:rPr>
                <a:t>г.Тверь</a:t>
              </a: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69" name="Rectangle 298"/>
            <p:cNvSpPr>
              <a:spLocks noChangeArrowheads="1"/>
            </p:cNvSpPr>
            <p:nvPr/>
          </p:nvSpPr>
          <p:spPr bwMode="auto">
            <a:xfrm>
              <a:off x="1191" y="3197"/>
              <a:ext cx="0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245" name="Rectangle 211"/>
          <p:cNvSpPr>
            <a:spLocks noChangeArrowheads="1"/>
          </p:cNvSpPr>
          <p:nvPr/>
        </p:nvSpPr>
        <p:spPr bwMode="auto">
          <a:xfrm>
            <a:off x="3919538" y="3125788"/>
            <a:ext cx="1020762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altLang="ru-RU" sz="800">
                <a:latin typeface="Times New Roman" pitchFamily="18" charset="0"/>
                <a:cs typeface="Times New Roman" pitchFamily="18" charset="0"/>
              </a:rPr>
              <a:t>Вышний Волочек</a:t>
            </a:r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Rectangle 211"/>
          <p:cNvSpPr>
            <a:spLocks noChangeArrowheads="1"/>
          </p:cNvSpPr>
          <p:nvPr/>
        </p:nvSpPr>
        <p:spPr bwMode="auto">
          <a:xfrm>
            <a:off x="3552825" y="2182813"/>
            <a:ext cx="719138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altLang="ru-RU" sz="800">
                <a:latin typeface="Times New Roman" pitchFamily="18" charset="0"/>
                <a:cs typeface="Times New Roman" pitchFamily="18" charset="0"/>
              </a:rPr>
              <a:t>ЗАТО Озерный</a:t>
            </a:r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7" name="Номер слайда 2"/>
          <p:cNvSpPr txBox="1">
            <a:spLocks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E9BE9F81-7C21-465F-97CD-4923A64EE42D}" type="slidenum">
              <a:rPr lang="ru-RU" altLang="ru-RU" sz="14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 algn="r" eaLnBrk="1" hangingPunct="1"/>
              <a:t>4</a:t>
            </a:fld>
            <a:endParaRPr lang="ru-RU" altLang="ru-RU" sz="1400" b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9" name="Прямоугольник 448"/>
          <p:cNvSpPr/>
          <p:nvPr/>
        </p:nvSpPr>
        <p:spPr>
          <a:xfrm>
            <a:off x="6307138" y="5495925"/>
            <a:ext cx="1873250" cy="2159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75 % до 90 %</a:t>
            </a:r>
          </a:p>
        </p:txBody>
      </p:sp>
      <p:sp>
        <p:nvSpPr>
          <p:cNvPr id="451" name="Прямоугольник 450"/>
          <p:cNvSpPr/>
          <p:nvPr/>
        </p:nvSpPr>
        <p:spPr>
          <a:xfrm>
            <a:off x="5395913" y="6153150"/>
            <a:ext cx="1881187" cy="2413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Менее 60 %</a:t>
            </a:r>
          </a:p>
        </p:txBody>
      </p:sp>
      <p:sp>
        <p:nvSpPr>
          <p:cNvPr id="452" name="Прямоугольник 451"/>
          <p:cNvSpPr/>
          <p:nvPr/>
        </p:nvSpPr>
        <p:spPr>
          <a:xfrm>
            <a:off x="6704013" y="5184775"/>
            <a:ext cx="1876425" cy="2159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90 % до 95 %</a:t>
            </a:r>
          </a:p>
        </p:txBody>
      </p:sp>
      <p:sp>
        <p:nvSpPr>
          <p:cNvPr id="453" name="Прямоугольник 452"/>
          <p:cNvSpPr/>
          <p:nvPr/>
        </p:nvSpPr>
        <p:spPr>
          <a:xfrm>
            <a:off x="5805488" y="5805488"/>
            <a:ext cx="1868487" cy="2381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60 % до 75 %</a:t>
            </a:r>
          </a:p>
        </p:txBody>
      </p:sp>
      <p:sp>
        <p:nvSpPr>
          <p:cNvPr id="266" name="Заголовок 8"/>
          <p:cNvSpPr>
            <a:spLocks noGrp="1"/>
          </p:cNvSpPr>
          <p:nvPr>
            <p:ph type="title"/>
          </p:nvPr>
        </p:nvSpPr>
        <p:spPr>
          <a:xfrm>
            <a:off x="914400" y="188913"/>
            <a:ext cx="8229600" cy="7921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1700" b="1" cap="all" dirty="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Распределение </a:t>
            </a:r>
            <a:r>
              <a:rPr lang="ru-RU" sz="1700" b="1" cap="all" dirty="0" smtClean="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муниципальных образований тверской области по темпам роста численности населения </a:t>
            </a:r>
            <a:br>
              <a:rPr lang="ru-RU" sz="1700" b="1" cap="all" dirty="0" smtClean="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b="1" cap="all" dirty="0" smtClean="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(2018 год к </a:t>
            </a:r>
            <a:r>
              <a:rPr lang="ru-RU" sz="1700" b="1" cap="all" smtClean="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1991 году) </a:t>
            </a:r>
            <a:endParaRPr lang="ru-RU" sz="1800" b="1" dirty="0" smtClean="0">
              <a:solidFill>
                <a:srgbClr val="CC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532438" y="4524375"/>
            <a:ext cx="104775" cy="1031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483100" y="3714750"/>
            <a:ext cx="568325" cy="184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Торжок</a:t>
            </a:r>
          </a:p>
        </p:txBody>
      </p:sp>
      <p:sp>
        <p:nvSpPr>
          <p:cNvPr id="8" name="Овал 7"/>
          <p:cNvSpPr/>
          <p:nvPr/>
        </p:nvSpPr>
        <p:spPr>
          <a:xfrm>
            <a:off x="4805363" y="3919538"/>
            <a:ext cx="106362" cy="9683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508250" y="3317875"/>
            <a:ext cx="1050925" cy="153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ЗАТО Солнечный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867150" y="4837113"/>
            <a:ext cx="701675" cy="177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Ржев</a:t>
            </a:r>
          </a:p>
        </p:txBody>
      </p:sp>
      <p:sp>
        <p:nvSpPr>
          <p:cNvPr id="11" name="Овал 10"/>
          <p:cNvSpPr/>
          <p:nvPr/>
        </p:nvSpPr>
        <p:spPr>
          <a:xfrm>
            <a:off x="4048125" y="5045075"/>
            <a:ext cx="96838" cy="904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681788" y="3919538"/>
            <a:ext cx="585787" cy="146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Кимры</a:t>
            </a:r>
          </a:p>
        </p:txBody>
      </p:sp>
      <p:sp>
        <p:nvSpPr>
          <p:cNvPr id="13" name="Овал 12"/>
          <p:cNvSpPr/>
          <p:nvPr/>
        </p:nvSpPr>
        <p:spPr>
          <a:xfrm>
            <a:off x="6889750" y="4117975"/>
            <a:ext cx="104775" cy="10001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135438" y="3267075"/>
            <a:ext cx="100012" cy="9207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676525" y="3468688"/>
            <a:ext cx="95250" cy="9048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887788" y="2324100"/>
            <a:ext cx="82550" cy="7937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20"/>
          <p:cNvSpPr txBox="1">
            <a:spLocks/>
          </p:cNvSpPr>
          <p:nvPr/>
        </p:nvSpPr>
        <p:spPr bwMode="auto">
          <a:xfrm>
            <a:off x="900113" y="12700"/>
            <a:ext cx="8178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573088" eaLnBrk="1" hangingPunct="1"/>
            <a:r>
              <a:rPr lang="ru-RU" altLang="ru-RU" sz="160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СРАВНИТЕЛЬНАЯ ТАБЛИЦА ВЛИЯНИЯ ОТДЕЛЬНЫХ ПОКАЗАТЕЛЕЙ СОЦИАЛЬНО-ЭКОНОМИЧЕСКОГО РАЗВИТИЯ ТВЕРСКОЙ ОБЛАСТИ НА ДЕМОГРАФИЧЕСКУЮ СИТУАЦИЮ В РЕГИОНЕ</a:t>
            </a:r>
          </a:p>
        </p:txBody>
      </p:sp>
      <p:sp>
        <p:nvSpPr>
          <p:cNvPr id="44036" name="Заголовок 20"/>
          <p:cNvSpPr txBox="1">
            <a:spLocks/>
          </p:cNvSpPr>
          <p:nvPr/>
        </p:nvSpPr>
        <p:spPr bwMode="auto">
          <a:xfrm>
            <a:off x="2627313" y="5661025"/>
            <a:ext cx="403383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7308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 defTabSz="573088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573088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573088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573088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ru-RU" altLang="ru-RU" sz="2130" dirty="0">
              <a:solidFill>
                <a:srgbClr val="A8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2" name="Рисунок 5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l="5005"/>
          <a:stretch>
            <a:fillRect/>
          </a:stretch>
        </p:blipFill>
        <p:spPr bwMode="auto">
          <a:xfrm>
            <a:off x="0" y="-1588"/>
            <a:ext cx="785813" cy="974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85813" y="828675"/>
          <a:ext cx="8293100" cy="57816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1369">
                  <a:extLst>
                    <a:ext uri="{9D8B030D-6E8A-4147-A177-3AD203B41FA5}"/>
                  </a:extLst>
                </a:gridCol>
                <a:gridCol w="5019034">
                  <a:extLst>
                    <a:ext uri="{9D8B030D-6E8A-4147-A177-3AD203B41FA5}"/>
                  </a:extLst>
                </a:gridCol>
                <a:gridCol w="1152128">
                  <a:extLst>
                    <a:ext uri="{9D8B030D-6E8A-4147-A177-3AD203B41FA5}"/>
                  </a:extLst>
                </a:gridCol>
                <a:gridCol w="1410569">
                  <a:extLst>
                    <a:ext uri="{9D8B030D-6E8A-4147-A177-3AD203B41FA5}"/>
                  </a:extLst>
                </a:gridCol>
              </a:tblGrid>
              <a:tr h="6496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3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7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Коэффициент корреляции Пирсона</a:t>
                      </a:r>
                    </a:p>
                  </a:txBody>
                  <a:tcPr marL="9525" marR="9525" marT="9527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Теснота (сила) корреляционной связи</a:t>
                      </a:r>
                    </a:p>
                  </a:txBody>
                  <a:tcPr marL="9525" marR="9525" marT="9527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4465"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Оборот розничной торговли,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млн 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0,530</a:t>
                      </a:r>
                    </a:p>
                  </a:txBody>
                  <a:tcPr marL="9525" marR="9525" marT="952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заметная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16339"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Объем отгрузки обрабатывающих производств,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млн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 </a:t>
                      </a:r>
                    </a:p>
                  </a:txBody>
                  <a:tcPr marL="9525" marR="9525" marT="952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0,510</a:t>
                      </a:r>
                    </a:p>
                  </a:txBody>
                  <a:tcPr marL="9525" marR="9525" marT="952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13745"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безработицы, %</a:t>
                      </a:r>
                    </a:p>
                  </a:txBody>
                  <a:tcPr marL="9525" marR="9525" marT="952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0,509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65127"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Общая площадь жилых помещений, приходящаяся в среднем на одного жителя на конец года,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-0,518</a:t>
                      </a:r>
                    </a:p>
                  </a:txBody>
                  <a:tcPr marL="9525" marR="9525" marT="952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562066"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Число мест в организациях, осуществляющих образовательную деятельность по образовательным программам дошкольного образования, присмотр и уход за детьми, единиц</a:t>
                      </a:r>
                    </a:p>
                  </a:txBody>
                  <a:tcPr marL="9525" marR="9525" marT="952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0,488</a:t>
                      </a:r>
                    </a:p>
                  </a:txBody>
                  <a:tcPr marL="9525" marR="9525" marT="952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умеренная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16339"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Ввод в действие жилых домов, тыс. кв. м</a:t>
                      </a:r>
                    </a:p>
                  </a:txBody>
                  <a:tcPr marL="9525" marR="9525" marT="952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0,475</a:t>
                      </a:r>
                    </a:p>
                  </a:txBody>
                  <a:tcPr marL="9525" marR="9525" marT="952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16339"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Объем платных услуг населению,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млн 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0,463</a:t>
                      </a:r>
                    </a:p>
                  </a:txBody>
                  <a:tcPr marL="9525" marR="9525" marT="952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65127"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Объем инвестиций в основной капитал  по крупным и средним предприятиям и организациям, млн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0,427</a:t>
                      </a:r>
                    </a:p>
                  </a:txBody>
                  <a:tcPr marL="9525" marR="9525" marT="952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423430"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Поступление налога на доходы физических лиц в расчете на душу,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0,320</a:t>
                      </a:r>
                    </a:p>
                  </a:txBody>
                  <a:tcPr marL="9525" marR="9525" marT="952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65127"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Численность среднего медперсонала на 10 000 населения,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-0,315</a:t>
                      </a:r>
                    </a:p>
                  </a:txBody>
                  <a:tcPr marL="9525" marR="9525" marT="952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16339"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Численность врачей на 10 000 населения на конец года,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0,254</a:t>
                      </a:r>
                    </a:p>
                  </a:txBody>
                  <a:tcPr marL="9525" marR="9525" marT="952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слабая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16339"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Производство продукции сельского хозяйства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млн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</a:t>
                      </a:r>
                    </a:p>
                  </a:txBody>
                  <a:tcPr marL="9525" marR="9525" marT="952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0,195</a:t>
                      </a:r>
                    </a:p>
                  </a:txBody>
                  <a:tcPr marL="9525" marR="9525" marT="952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423430"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</a:pP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Среднемесячная заработная плата работников (по крупным и средним организациям),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0,109</a:t>
                      </a:r>
                    </a:p>
                  </a:txBody>
                  <a:tcPr marL="9525" marR="9525" marT="952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65127"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</a:pP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Выбросы загрязняющих веществ в расчете на  душу населения, кг</a:t>
                      </a:r>
                    </a:p>
                  </a:txBody>
                  <a:tcPr marL="9525" marR="9525" marT="952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0,070</a:t>
                      </a:r>
                    </a:p>
                  </a:txBody>
                  <a:tcPr marL="9525" marR="9525" marT="952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742732"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</a:pP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Обеспеченность детей в возрасте 1-6 лет местами в организациях, осуществляющих образовательную деятельность по образовательным  программам дошкольного образования, присмотр и уход за детьми, на 1000 детей приходится мест</a:t>
                      </a:r>
                    </a:p>
                  </a:txBody>
                  <a:tcPr marL="9525" marR="9525" marT="952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-0,118</a:t>
                      </a:r>
                    </a:p>
                  </a:txBody>
                  <a:tcPr marL="9525" marR="9525" marT="952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2368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845550" y="6597650"/>
            <a:ext cx="29845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20"/>
          <p:cNvSpPr txBox="1">
            <a:spLocks/>
          </p:cNvSpPr>
          <p:nvPr/>
        </p:nvSpPr>
        <p:spPr bwMode="auto">
          <a:xfrm>
            <a:off x="917575" y="115888"/>
            <a:ext cx="8178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573088" eaLnBrk="1" hangingPunct="1"/>
            <a:r>
              <a:rPr lang="ru-RU" altLang="ru-RU" sz="160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СРЕДНЕГОДОВАЯ ЧИСЛЕННОСТЬ НАСЕЛЕНИЯ ПО СУБЪЕКТАМ ЦЕНТРАЛЬНОГО ФЕДЕРАЛЬНОГО ОКРУГА ЗА 2014 – 2018 ГОДЫ </a:t>
            </a:r>
          </a:p>
        </p:txBody>
      </p:sp>
      <p:sp>
        <p:nvSpPr>
          <p:cNvPr id="44036" name="Заголовок 20"/>
          <p:cNvSpPr txBox="1">
            <a:spLocks/>
          </p:cNvSpPr>
          <p:nvPr/>
        </p:nvSpPr>
        <p:spPr bwMode="auto">
          <a:xfrm>
            <a:off x="2627313" y="5661025"/>
            <a:ext cx="403383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7308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 defTabSz="573088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573088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573088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573088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ru-RU" altLang="ru-RU" sz="2130" dirty="0">
              <a:solidFill>
                <a:srgbClr val="A8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40" name="Рисунок 5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l="5005"/>
          <a:stretch>
            <a:fillRect/>
          </a:stretch>
        </p:blipFill>
        <p:spPr bwMode="auto">
          <a:xfrm>
            <a:off x="0" y="-1588"/>
            <a:ext cx="785813" cy="974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85813" y="1003300"/>
          <a:ext cx="8250237" cy="54895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4112">
                  <a:extLst>
                    <a:ext uri="{9D8B030D-6E8A-4147-A177-3AD203B41FA5}"/>
                  </a:extLst>
                </a:gridCol>
                <a:gridCol w="2137365">
                  <a:extLst>
                    <a:ext uri="{9D8B030D-6E8A-4147-A177-3AD203B41FA5}"/>
                  </a:extLst>
                </a:gridCol>
                <a:gridCol w="1404557">
                  <a:extLst>
                    <a:ext uri="{9D8B030D-6E8A-4147-A177-3AD203B41FA5}"/>
                  </a:extLst>
                </a:gridCol>
                <a:gridCol w="1404557">
                  <a:extLst>
                    <a:ext uri="{9D8B030D-6E8A-4147-A177-3AD203B41FA5}"/>
                  </a:extLst>
                </a:gridCol>
                <a:gridCol w="1419823">
                  <a:extLst>
                    <a:ext uri="{9D8B030D-6E8A-4147-A177-3AD203B41FA5}"/>
                  </a:extLst>
                </a:gridCol>
                <a:gridCol w="1419823">
                  <a:extLst>
                    <a:ext uri="{9D8B030D-6E8A-4147-A177-3AD203B41FA5}"/>
                  </a:extLst>
                </a:gridCol>
              </a:tblGrid>
              <a:tr h="4631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 год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к 2014 году, %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по ЦФО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544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1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146 090,6  </a:t>
                      </a:r>
                    </a:p>
                  </a:txBody>
                  <a:tcPr marL="9524" marR="9524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146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830,6  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100,5  </a:t>
                      </a:r>
                    </a:p>
                  </a:txBody>
                  <a:tcPr marL="9524" marR="9524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4" marR="9524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4153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1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Центральный федеральный округ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38 885,7  </a:t>
                      </a:r>
                    </a:p>
                  </a:txBody>
                  <a:tcPr marL="9524" marR="9524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39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344,7  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101,2  </a:t>
                      </a:r>
                    </a:p>
                  </a:txBody>
                  <a:tcPr marL="9524" marR="9524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4" marR="9524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491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Московская область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7 182,3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7 551,5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105,1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4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г. Москва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12 152,9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12 560,9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103,4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Калужская область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1 007,5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1 010,8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4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Белгородская область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1 546,0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1 548,6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4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Воронежская область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2 330,1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2 330,8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4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Курская область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1 118,2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1 111,1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4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Ярославская область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1 271,7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1 262,6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4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Липецкая область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1 158,9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1 147,1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4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Рязанская область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1 138,1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1 117,8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4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Смоленская область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966,3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945,9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97,9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4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Тульская область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1 517,5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1 485,3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97,9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4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Костромская область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655,4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640,3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97,7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4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Брянская область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1 237,8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1 205,6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97,4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4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Владимирская область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1 409,5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1 372,1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97,3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578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Ивановская область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1 040,0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1 009,4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97,1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4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Орловская область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767,6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743,4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4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effectLst/>
                          <a:latin typeface="Times New Roman" panose="02020603050405020304" pitchFamily="18" charset="0"/>
                        </a:rPr>
                        <a:t>Тверская область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1 320,2</a:t>
                      </a:r>
                      <a:endParaRPr lang="ru-RU" sz="1400" b="1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1 276,8</a:t>
                      </a:r>
                      <a:endParaRPr lang="ru-RU" sz="1400" b="1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96,7</a:t>
                      </a:r>
                      <a:endParaRPr lang="ru-RU" sz="1400" b="1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4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Тамбовская область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1 065,7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1 024,8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96,2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4497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856663" y="6492875"/>
            <a:ext cx="29845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901700" y="76200"/>
            <a:ext cx="7997825" cy="10477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b="1" dirty="0" smtClean="0">
                <a:solidFill>
                  <a:srgbClr val="A88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ПОЛОВОЗРАСТНАЯ ПИРАМИДА ТВЕРСКОЙ ОБЛАСТИ                       НА 01 ЯНВАРЯ 2018 ГОДА</a:t>
            </a:r>
            <a:endParaRPr lang="ru-RU" sz="2000" b="1" dirty="0">
              <a:solidFill>
                <a:srgbClr val="A88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143000" y="4618038"/>
            <a:ext cx="4165600" cy="538162"/>
          </a:xfrm>
          <a:prstGeom prst="rect">
            <a:avLst/>
          </a:prstGeom>
          <a:ln>
            <a:noFill/>
          </a:ln>
        </p:spPr>
        <p:txBody>
          <a:bodyPr lIns="0" tIns="0" rIns="13716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>
              <a:defRPr/>
            </a:pPr>
            <a:endParaRPr lang="ru-RU" sz="1200" kern="0" dirty="0">
              <a:solidFill>
                <a:srgbClr val="4F81BD">
                  <a:lumMod val="60000"/>
                  <a:lumOff val="4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31238" y="6583363"/>
            <a:ext cx="512762" cy="27463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pic>
        <p:nvPicPr>
          <p:cNvPr id="16389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1975" y="1123950"/>
            <a:ext cx="5759450" cy="468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Прямоугольник 2"/>
          <p:cNvSpPr>
            <a:spLocks noChangeArrowheads="1"/>
          </p:cNvSpPr>
          <p:nvPr/>
        </p:nvSpPr>
        <p:spPr bwMode="auto">
          <a:xfrm>
            <a:off x="4432300" y="3313113"/>
            <a:ext cx="2794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b="0">
                <a:latin typeface="Courier New" pitchFamily="49" charset="0"/>
              </a:rPr>
              <a:t> </a:t>
            </a:r>
            <a:r>
              <a:rPr lang="ru-RU" altLang="ru-RU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24000" y="5951538"/>
            <a:ext cx="431800" cy="144462"/>
          </a:xfrm>
          <a:prstGeom prst="rect">
            <a:avLst/>
          </a:prstGeom>
          <a:solidFill>
            <a:srgbClr val="FD1FE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535113" y="6194425"/>
            <a:ext cx="431800" cy="144463"/>
          </a:xfrm>
          <a:prstGeom prst="rect">
            <a:avLst/>
          </a:prstGeom>
          <a:solidFill>
            <a:srgbClr val="A6DA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0" y="6454775"/>
            <a:ext cx="431800" cy="142875"/>
          </a:xfrm>
          <a:prstGeom prst="rect">
            <a:avLst/>
          </a:prstGeom>
          <a:solidFill>
            <a:srgbClr val="FFFF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4" name="TextBox 4"/>
          <p:cNvSpPr txBox="1">
            <a:spLocks noChangeArrowheads="1"/>
          </p:cNvSpPr>
          <p:nvPr/>
        </p:nvSpPr>
        <p:spPr bwMode="auto">
          <a:xfrm>
            <a:off x="2106613" y="5927725"/>
            <a:ext cx="60420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 b="0">
                <a:latin typeface="Times New Roman" pitchFamily="18" charset="0"/>
                <a:cs typeface="Times New Roman" pitchFamily="18" charset="0"/>
              </a:rPr>
              <a:t>старше трудоспособного возраста (мужчины 60 лет и старше, женщины 55 лет и старше)</a:t>
            </a:r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2117725" y="6146800"/>
            <a:ext cx="603091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b="0">
                <a:latin typeface="Times New Roman" pitchFamily="18" charset="0"/>
                <a:cs typeface="Times New Roman" pitchFamily="18" charset="0"/>
              </a:rPr>
              <a:t>трудоспособного возраста (мужчины 16-59 лет, женщины 16-54 лет)</a:t>
            </a:r>
          </a:p>
        </p:txBody>
      </p:sp>
      <p:sp>
        <p:nvSpPr>
          <p:cNvPr id="16396" name="TextBox 13"/>
          <p:cNvSpPr txBox="1">
            <a:spLocks noChangeArrowheads="1"/>
          </p:cNvSpPr>
          <p:nvPr/>
        </p:nvSpPr>
        <p:spPr bwMode="auto">
          <a:xfrm>
            <a:off x="2127250" y="6384925"/>
            <a:ext cx="58293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b="0">
                <a:latin typeface="Times New Roman" pitchFamily="18" charset="0"/>
                <a:cs typeface="Times New Roman" pitchFamily="18" charset="0"/>
              </a:rPr>
              <a:t>моложе трудоспособного возраста (мужчины и женщины в возрасте 0-15 лет)</a:t>
            </a:r>
          </a:p>
        </p:txBody>
      </p:sp>
      <p:pic>
        <p:nvPicPr>
          <p:cNvPr id="16397" name="Рисунок 5"/>
          <p:cNvPicPr>
            <a:picLocks noChangeAspect="1" noChangeArrowheads="1"/>
          </p:cNvPicPr>
          <p:nvPr/>
        </p:nvPicPr>
        <p:blipFill>
          <a:blip r:embed="rId4" cstate="print">
            <a:lum contrast="12000"/>
          </a:blip>
          <a:srcRect l="5005"/>
          <a:stretch>
            <a:fillRect/>
          </a:stretch>
        </p:blipFill>
        <p:spPr bwMode="auto">
          <a:xfrm>
            <a:off x="0" y="-1588"/>
            <a:ext cx="785813" cy="974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20"/>
          <p:cNvSpPr txBox="1">
            <a:spLocks/>
          </p:cNvSpPr>
          <p:nvPr/>
        </p:nvSpPr>
        <p:spPr bwMode="auto">
          <a:xfrm>
            <a:off x="785813" y="26988"/>
            <a:ext cx="8178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573088" eaLnBrk="1" hangingPunct="1"/>
            <a:r>
              <a:rPr lang="ru-RU" altLang="ru-RU" sz="160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УДЕЛЬНЫЙ ВЕС ТРУДОСПОСОБНОГО НАСЕЛЕНИЯ В ОБЩЕЙ ЧИСЛЕННОСТИ НАСЕЛЕНИЯ ПО СУБЪЕКТАМ ЦЕНТРАЛЬНОГО ФЕДЕРАЛЬНОГО ОКРУГА ЗА ПЕРИОД 2013-2017 ГОДОВ</a:t>
            </a:r>
          </a:p>
        </p:txBody>
      </p:sp>
      <p:sp>
        <p:nvSpPr>
          <p:cNvPr id="44036" name="Заголовок 20"/>
          <p:cNvSpPr txBox="1">
            <a:spLocks/>
          </p:cNvSpPr>
          <p:nvPr/>
        </p:nvSpPr>
        <p:spPr bwMode="auto">
          <a:xfrm>
            <a:off x="2627313" y="5661025"/>
            <a:ext cx="403383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7308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 defTabSz="573088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573088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573088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573088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ru-RU" altLang="ru-RU" sz="2130" dirty="0">
              <a:solidFill>
                <a:srgbClr val="A8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6" name="Рисунок 5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l="5005"/>
          <a:stretch>
            <a:fillRect/>
          </a:stretch>
        </p:blipFill>
        <p:spPr bwMode="auto">
          <a:xfrm>
            <a:off x="0" y="-1588"/>
            <a:ext cx="785813" cy="974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85813" y="1003300"/>
          <a:ext cx="8250238" cy="5667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273">
                  <a:extLst>
                    <a:ext uri="{9D8B030D-6E8A-4147-A177-3AD203B41FA5}"/>
                  </a:extLst>
                </a:gridCol>
                <a:gridCol w="1590077">
                  <a:extLst>
                    <a:ext uri="{9D8B030D-6E8A-4147-A177-3AD203B41FA5}"/>
                  </a:extLst>
                </a:gridCol>
                <a:gridCol w="1044910">
                  <a:extLst>
                    <a:ext uri="{9D8B030D-6E8A-4147-A177-3AD203B41FA5}"/>
                  </a:extLst>
                </a:gridCol>
                <a:gridCol w="1044910">
                  <a:extLst>
                    <a:ext uri="{9D8B030D-6E8A-4147-A177-3AD203B41FA5}"/>
                  </a:extLst>
                </a:gridCol>
                <a:gridCol w="1056267">
                  <a:extLst>
                    <a:ext uri="{9D8B030D-6E8A-4147-A177-3AD203B41FA5}"/>
                  </a:extLst>
                </a:gridCol>
                <a:gridCol w="1056267">
                  <a:extLst>
                    <a:ext uri="{9D8B030D-6E8A-4147-A177-3AD203B41FA5}"/>
                  </a:extLst>
                </a:gridCol>
                <a:gridCol w="1056267">
                  <a:extLst>
                    <a:ext uri="{9D8B030D-6E8A-4147-A177-3AD203B41FA5}"/>
                  </a:extLst>
                </a:gridCol>
                <a:gridCol w="1056267">
                  <a:extLst>
                    <a:ext uri="{9D8B030D-6E8A-4147-A177-3AD203B41FA5}"/>
                  </a:extLst>
                </a:gridCol>
              </a:tblGrid>
              <a:tr h="4517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01.01.2013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01.01.2014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01.01.2015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01.01.2016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01.01.2017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01.01.2018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456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4050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Центральный федеральный округ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430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г.Москва</a:t>
                      </a:r>
                    </a:p>
                  </a:txBody>
                  <a:tcPr marL="9524" marR="9524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57,8</a:t>
                      </a:r>
                    </a:p>
                  </a:txBody>
                  <a:tcPr marL="9524" marR="9524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Московская область</a:t>
                      </a:r>
                    </a:p>
                  </a:txBody>
                  <a:tcPr marL="9524" marR="9524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57,5</a:t>
                      </a:r>
                    </a:p>
                  </a:txBody>
                  <a:tcPr marL="9524" marR="9524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45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Смоленская область</a:t>
                      </a:r>
                    </a:p>
                  </a:txBody>
                  <a:tcPr marL="9524" marR="9524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55,9</a:t>
                      </a:r>
                    </a:p>
                  </a:txBody>
                  <a:tcPr marL="9524" marR="9524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Воронежская область</a:t>
                      </a:r>
                    </a:p>
                  </a:txBody>
                  <a:tcPr marL="9524" marR="9524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55,5</a:t>
                      </a:r>
                    </a:p>
                  </a:txBody>
                  <a:tcPr marL="9524" marR="9524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4209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Белгородская область</a:t>
                      </a:r>
                    </a:p>
                  </a:txBody>
                  <a:tcPr marL="9524" marR="9524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55,4</a:t>
                      </a:r>
                    </a:p>
                  </a:txBody>
                  <a:tcPr marL="9524" marR="9524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Брянская область</a:t>
                      </a:r>
                    </a:p>
                  </a:txBody>
                  <a:tcPr marL="9524" marR="9524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55,1</a:t>
                      </a:r>
                    </a:p>
                  </a:txBody>
                  <a:tcPr marL="9524" marR="9524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Калужская область</a:t>
                      </a:r>
                    </a:p>
                  </a:txBody>
                  <a:tcPr marL="9524" marR="9524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55,1</a:t>
                      </a:r>
                    </a:p>
                  </a:txBody>
                  <a:tcPr marL="9524" marR="9524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Ивановская область</a:t>
                      </a:r>
                    </a:p>
                  </a:txBody>
                  <a:tcPr marL="9524" marR="9524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54,6</a:t>
                      </a:r>
                    </a:p>
                  </a:txBody>
                  <a:tcPr marL="9524" marR="9524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Тамбовская область</a:t>
                      </a:r>
                    </a:p>
                  </a:txBody>
                  <a:tcPr marL="9524" marR="9524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54,5</a:t>
                      </a:r>
                    </a:p>
                  </a:txBody>
                  <a:tcPr marL="9524" marR="9524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Тульская область</a:t>
                      </a:r>
                    </a:p>
                  </a:txBody>
                  <a:tcPr marL="9524" marR="9524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54,5</a:t>
                      </a:r>
                    </a:p>
                  </a:txBody>
                  <a:tcPr marL="9524" marR="9524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152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Курская область</a:t>
                      </a:r>
                    </a:p>
                  </a:txBody>
                  <a:tcPr marL="9524" marR="9524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54,4</a:t>
                      </a:r>
                    </a:p>
                  </a:txBody>
                  <a:tcPr marL="9524" marR="9524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Липецкая область</a:t>
                      </a:r>
                    </a:p>
                  </a:txBody>
                  <a:tcPr marL="9524" marR="9524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54,4</a:t>
                      </a:r>
                    </a:p>
                  </a:txBody>
                  <a:tcPr marL="9524" marR="9524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Орловская область</a:t>
                      </a:r>
                    </a:p>
                  </a:txBody>
                  <a:tcPr marL="9524" marR="9524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54,2</a:t>
                      </a:r>
                    </a:p>
                  </a:txBody>
                  <a:tcPr marL="9524" marR="9524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Ярославская область</a:t>
                      </a:r>
                    </a:p>
                  </a:txBody>
                  <a:tcPr marL="9524" marR="9524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54,2</a:t>
                      </a:r>
                    </a:p>
                  </a:txBody>
                  <a:tcPr marL="9524" marR="9524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861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300"/>
                        </a:lnSpc>
                      </a:pPr>
                      <a:r>
                        <a:rPr lang="ru-RU" sz="13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Владимирская область</a:t>
                      </a:r>
                    </a:p>
                  </a:txBody>
                  <a:tcPr marL="9524" marR="9524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54,0</a:t>
                      </a:r>
                    </a:p>
                  </a:txBody>
                  <a:tcPr marL="9524" marR="9524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Рязанская область</a:t>
                      </a:r>
                    </a:p>
                  </a:txBody>
                  <a:tcPr marL="9524" marR="9524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53,9</a:t>
                      </a:r>
                    </a:p>
                  </a:txBody>
                  <a:tcPr marL="9524" marR="9524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1" u="none" strike="noStrike" dirty="0">
                          <a:effectLst/>
                          <a:latin typeface="Times New Roman" panose="02020603050405020304" pitchFamily="18" charset="0"/>
                        </a:rPr>
                        <a:t>Тверская область</a:t>
                      </a:r>
                    </a:p>
                  </a:txBody>
                  <a:tcPr marL="9524" marR="9524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</a:t>
                      </a:r>
                      <a:endParaRPr lang="ru-RU" sz="13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</a:t>
                      </a:r>
                      <a:endParaRPr lang="ru-RU" sz="13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</a:t>
                      </a:r>
                      <a:endParaRPr lang="ru-RU" sz="13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</a:t>
                      </a:r>
                      <a:endParaRPr lang="ru-RU" sz="13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</a:t>
                      </a:r>
                      <a:endParaRPr lang="ru-RU" sz="13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1" u="none" strike="noStrike" dirty="0">
                          <a:effectLst/>
                          <a:latin typeface="Times New Roman" panose="02020603050405020304" pitchFamily="18" charset="0"/>
                        </a:rPr>
                        <a:t>53,7</a:t>
                      </a:r>
                    </a:p>
                  </a:txBody>
                  <a:tcPr marL="9524" marR="9524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Костромская область</a:t>
                      </a:r>
                    </a:p>
                  </a:txBody>
                  <a:tcPr marL="9524" marR="9524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1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53,4</a:t>
                      </a:r>
                    </a:p>
                  </a:txBody>
                  <a:tcPr marL="9524" marR="9524" marT="95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8637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75688" y="6597650"/>
            <a:ext cx="485775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20"/>
          <p:cNvSpPr txBox="1">
            <a:spLocks/>
          </p:cNvSpPr>
          <p:nvPr/>
        </p:nvSpPr>
        <p:spPr bwMode="auto">
          <a:xfrm>
            <a:off x="785813" y="26988"/>
            <a:ext cx="8178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573088" eaLnBrk="1" hangingPunct="1"/>
            <a:r>
              <a:rPr lang="ru-RU" altLang="ru-RU" sz="160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СУММАРНЫЕ КОЭФФИЦИЕНТЫ РОЖДАЕМОСТИ ПО СУБЪЕКТАМ ЦЕНТРАЛЬНОГО ФЕДЕРАЛЬНОГО ОКРУГА ЗА 2014-201</a:t>
            </a:r>
            <a:r>
              <a:rPr lang="en-US" altLang="ru-RU" sz="160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altLang="ru-RU" sz="160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 ГОДЫ</a:t>
            </a:r>
          </a:p>
        </p:txBody>
      </p:sp>
      <p:sp>
        <p:nvSpPr>
          <p:cNvPr id="44036" name="Заголовок 20"/>
          <p:cNvSpPr txBox="1">
            <a:spLocks/>
          </p:cNvSpPr>
          <p:nvPr/>
        </p:nvSpPr>
        <p:spPr bwMode="auto">
          <a:xfrm>
            <a:off x="2627313" y="5661025"/>
            <a:ext cx="403383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7308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 defTabSz="573088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573088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573088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573088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5730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ru-RU" altLang="ru-RU" sz="2130" dirty="0">
              <a:solidFill>
                <a:srgbClr val="A8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84" name="Рисунок 5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l="5005"/>
          <a:stretch>
            <a:fillRect/>
          </a:stretch>
        </p:blipFill>
        <p:spPr bwMode="auto">
          <a:xfrm>
            <a:off x="0" y="-1588"/>
            <a:ext cx="785813" cy="974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90575" y="876300"/>
          <a:ext cx="8251824" cy="5689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5041">
                  <a:extLst>
                    <a:ext uri="{9D8B030D-6E8A-4147-A177-3AD203B41FA5}"/>
                  </a:extLst>
                </a:gridCol>
                <a:gridCol w="1894896">
                  <a:extLst>
                    <a:ext uri="{9D8B030D-6E8A-4147-A177-3AD203B41FA5}"/>
                  </a:extLst>
                </a:gridCol>
                <a:gridCol w="1198561">
                  <a:extLst>
                    <a:ext uri="{9D8B030D-6E8A-4147-A177-3AD203B41FA5}"/>
                  </a:extLst>
                </a:gridCol>
                <a:gridCol w="1198561">
                  <a:extLst>
                    <a:ext uri="{9D8B030D-6E8A-4147-A177-3AD203B41FA5}"/>
                  </a:extLst>
                </a:gridCol>
                <a:gridCol w="1396728">
                  <a:extLst>
                    <a:ext uri="{9D8B030D-6E8A-4147-A177-3AD203B41FA5}"/>
                  </a:extLst>
                </a:gridCol>
                <a:gridCol w="1152287">
                  <a:extLst>
                    <a:ext uri="{9D8B030D-6E8A-4147-A177-3AD203B41FA5}"/>
                  </a:extLst>
                </a:gridCol>
                <a:gridCol w="1085750">
                  <a:extLst>
                    <a:ext uri="{9D8B030D-6E8A-4147-A177-3AD203B41FA5}"/>
                  </a:extLst>
                </a:gridCol>
              </a:tblGrid>
              <a:tr h="8629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Место по             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коэффициенту рождаемости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году</a:t>
                      </a:r>
                    </a:p>
                  </a:txBody>
                  <a:tcPr marL="9526" marR="9526" marT="952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Темп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 к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году, %</a:t>
                      </a:r>
                    </a:p>
                  </a:txBody>
                  <a:tcPr marL="9526" marR="9526" marT="952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Место по              темпам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                2017/2014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456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1,750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1,621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92,629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58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100"/>
                        </a:lnSpc>
                      </a:pP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Центральный федеральный округ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3" marR="5283" marT="52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1,514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1,472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430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Костромская область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1,866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1,703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91,265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Калужская область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1,689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1,639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97,040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44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1,610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100,625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Тверская область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1,663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1,559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93,746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95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Липецкая область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1,657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1,540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92,939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Ярославская область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1,640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1,529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93,232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Владимирская область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1,643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1,520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92,514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Рязанская область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1,595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1,508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94,545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Ивановская область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1,572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1,462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93,003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Курская область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1,699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1,460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85,933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28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Брянская область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1,557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1,434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92,100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Орловская область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1,552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1,421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91,559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Тульская область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1,466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1,401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95,566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Белгородская область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1,544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1,389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89,961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506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г.Москва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1,341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1,384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103,207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Тамбовская область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1,493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1,375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92,096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Смоленская область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1,528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1,374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89,921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6" marR="9526" marT="9524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Воронежская область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1,471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1,365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92,794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0663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37588" y="6519863"/>
            <a:ext cx="533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8439</TotalTime>
  <Words>2567</Words>
  <Application>Microsoft Office PowerPoint</Application>
  <PresentationFormat>Экран (4:3)</PresentationFormat>
  <Paragraphs>1253</Paragraphs>
  <Slides>14</Slides>
  <Notes>14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Calibri</vt:lpstr>
      <vt:lpstr>Arial</vt:lpstr>
      <vt:lpstr>Times New Roman</vt:lpstr>
      <vt:lpstr>Courier New</vt:lpstr>
      <vt:lpstr>Arial Cyr</vt:lpstr>
      <vt:lpstr>ＭＳ Ｐゴシック</vt:lpstr>
      <vt:lpstr>Тема Office</vt:lpstr>
      <vt:lpstr>Microsoft Excel Chart</vt:lpstr>
      <vt:lpstr>МИНИСТЕРСТВО ЭКОНОМИЧЕСКОГО РАЗВИТИЯ  ТВЕРСКОЙ ОБЛАСТИ</vt:lpstr>
      <vt:lpstr>Слайд 2</vt:lpstr>
      <vt:lpstr>Слайд 3</vt:lpstr>
      <vt:lpstr>Распределение муниципальных образований тверской области по темпам роста численности населения  (2018 год к 1991 году) </vt:lpstr>
      <vt:lpstr>Слайд 5</vt:lpstr>
      <vt:lpstr>Слайд 6</vt:lpstr>
      <vt:lpstr>ПОЛОВОЗРАСТНАЯ ПИРАМИДА ТВЕРСКОЙ ОБЛАСТИ                       НА 01 ЯНВАРЯ 2018 ГОДА</vt:lpstr>
      <vt:lpstr>Слайд 8</vt:lpstr>
      <vt:lpstr>Слайд 9</vt:lpstr>
      <vt:lpstr>Слайд 10</vt:lpstr>
      <vt:lpstr>Слайд 11</vt:lpstr>
      <vt:lpstr>Слайд 12</vt:lpstr>
      <vt:lpstr>Слайд 13</vt:lpstr>
      <vt:lpstr>ПРЕДЛОЖЕНИЯ ПО УЛУЧШЕНИЮ ДЕМОГРАФИЧЕСКОЙ СИТУАЦИИ В ТВЕРСКОЙ ОБЛАСТИ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Министерство</dc:creator>
  <cp:lastModifiedBy>Приемная</cp:lastModifiedBy>
  <cp:revision>1758</cp:revision>
  <cp:lastPrinted>2019-03-26T13:44:04Z</cp:lastPrinted>
  <dcterms:modified xsi:type="dcterms:W3CDTF">2019-05-30T07:19:43Z</dcterms:modified>
</cp:coreProperties>
</file>